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40" r:id="rId3"/>
    <p:sldId id="341" r:id="rId4"/>
    <p:sldId id="317" r:id="rId5"/>
    <p:sldId id="322" r:id="rId6"/>
    <p:sldId id="337" r:id="rId7"/>
    <p:sldId id="328" r:id="rId8"/>
    <p:sldId id="329" r:id="rId9"/>
    <p:sldId id="336" r:id="rId10"/>
    <p:sldId id="335" r:id="rId11"/>
    <p:sldId id="316" r:id="rId12"/>
    <p:sldId id="332" r:id="rId13"/>
    <p:sldId id="318" r:id="rId14"/>
    <p:sldId id="324" r:id="rId15"/>
    <p:sldId id="325" r:id="rId16"/>
    <p:sldId id="339" r:id="rId17"/>
    <p:sldId id="333" r:id="rId18"/>
    <p:sldId id="334" r:id="rId19"/>
    <p:sldId id="319" r:id="rId20"/>
    <p:sldId id="327" r:id="rId21"/>
    <p:sldId id="323" r:id="rId22"/>
    <p:sldId id="338" r:id="rId23"/>
    <p:sldId id="331" r:id="rId24"/>
    <p:sldId id="320" r:id="rId25"/>
  </p:sldIdLst>
  <p:sldSz cx="12192000" cy="6858000"/>
  <p:notesSz cx="9156700" cy="5162550"/>
  <p:defaultTextStyle>
    <a:defPPr>
      <a:defRPr lang="ru-RU"/>
    </a:defPPr>
    <a:lvl1pPr marL="0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1pPr>
    <a:lvl2pPr marL="607344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2pPr>
    <a:lvl3pPr marL="1214689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3pPr>
    <a:lvl4pPr marL="1822033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4pPr>
    <a:lvl5pPr marL="2429378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5pPr>
    <a:lvl6pPr marL="3036722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6pPr>
    <a:lvl7pPr marL="3644067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7pPr>
    <a:lvl8pPr marL="4251411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8pPr>
    <a:lvl9pPr marL="4858756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E6F9EA7-9DF7-4DCD-AC33-926027C6CF4A}">
          <p14:sldIdLst>
            <p14:sldId id="256"/>
            <p14:sldId id="340"/>
            <p14:sldId id="341"/>
            <p14:sldId id="317"/>
            <p14:sldId id="322"/>
            <p14:sldId id="337"/>
            <p14:sldId id="328"/>
            <p14:sldId id="329"/>
            <p14:sldId id="336"/>
            <p14:sldId id="335"/>
            <p14:sldId id="316"/>
            <p14:sldId id="332"/>
            <p14:sldId id="318"/>
            <p14:sldId id="324"/>
            <p14:sldId id="325"/>
            <p14:sldId id="339"/>
            <p14:sldId id="333"/>
            <p14:sldId id="334"/>
            <p14:sldId id="319"/>
            <p14:sldId id="327"/>
            <p14:sldId id="323"/>
            <p14:sldId id="338"/>
            <p14:sldId id="331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9" orient="horz" pos="2928" userDrawn="1">
          <p15:clr>
            <a:srgbClr val="A4A3A4"/>
          </p15:clr>
        </p15:guide>
        <p15:guide id="10" pos="3840">
          <p15:clr>
            <a:srgbClr val="A4A3A4"/>
          </p15:clr>
        </p15:guide>
        <p15:guide id="11" pos="3727" userDrawn="1">
          <p15:clr>
            <a:srgbClr val="A4A3A4"/>
          </p15:clr>
        </p15:guide>
        <p15:guide id="12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626" userDrawn="1">
          <p15:clr>
            <a:srgbClr val="A4A3A4"/>
          </p15:clr>
        </p15:guide>
        <p15:guide id="2" pos="288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" initials="I" lastIdx="1" clrIdx="0">
    <p:extLst>
      <p:ext uri="{19B8F6BF-5375-455C-9EA6-DF929625EA0E}">
        <p15:presenceInfo xmlns:p15="http://schemas.microsoft.com/office/powerpoint/2012/main" userId="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448"/>
    <a:srgbClr val="275F94"/>
    <a:srgbClr val="4D4D4D"/>
    <a:srgbClr val="FA3448"/>
    <a:srgbClr val="3C3C3B"/>
    <a:srgbClr val="FF8188"/>
    <a:srgbClr val="FF8189"/>
    <a:srgbClr val="FFF5F6"/>
    <a:srgbClr val="FFECED"/>
    <a:srgbClr val="FF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66"/>
    <p:restoredTop sz="95853"/>
  </p:normalViewPr>
  <p:slideViewPr>
    <p:cSldViewPr snapToGrid="0">
      <p:cViewPr varScale="1">
        <p:scale>
          <a:sx n="79" d="100"/>
          <a:sy n="79" d="100"/>
        </p:scale>
        <p:origin x="1195" y="67"/>
      </p:cViewPr>
      <p:guideLst>
        <p:guide orient="horz" pos="2928"/>
        <p:guide pos="3840"/>
        <p:guide pos="3727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74" d="100"/>
          <a:sy n="174" d="100"/>
        </p:scale>
        <p:origin x="184" y="200"/>
      </p:cViewPr>
      <p:guideLst>
        <p:guide orient="horz" pos="1626"/>
        <p:guide pos="28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b="1" dirty="0"/>
              <a:t>Финансирование национальных проектов</a:t>
            </a:r>
            <a:r>
              <a:rPr lang="ru-RU" b="1" baseline="0" dirty="0"/>
              <a:t> (в разрезе бюджетов, тыс. руб.)</a:t>
            </a:r>
            <a:r>
              <a:rPr lang="ru-RU" b="1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18037</c:v>
                </c:pt>
                <c:pt idx="1">
                  <c:v>66409.2</c:v>
                </c:pt>
                <c:pt idx="2">
                  <c:v>109215</c:v>
                </c:pt>
                <c:pt idx="3">
                  <c:v>15781.5</c:v>
                </c:pt>
                <c:pt idx="4">
                  <c:v>37658.699999999997</c:v>
                </c:pt>
                <c:pt idx="5">
                  <c:v>18525.099999999999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4B-4CAF-B1EF-F744B38CB7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390.4</c:v>
                </c:pt>
                <c:pt idx="1">
                  <c:v>3302.8</c:v>
                </c:pt>
                <c:pt idx="2">
                  <c:v>67686</c:v>
                </c:pt>
                <c:pt idx="3">
                  <c:v>33597.599999999999</c:v>
                </c:pt>
                <c:pt idx="4">
                  <c:v>6194.9</c:v>
                </c:pt>
                <c:pt idx="5">
                  <c:v>2164.9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4B-4CAF-B1EF-F744B38CB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9486832"/>
        <c:axId val="559496192"/>
      </c:barChart>
      <c:catAx>
        <c:axId val="5594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  <c:crossAx val="559496192"/>
        <c:crosses val="autoZero"/>
        <c:auto val="1"/>
        <c:lblAlgn val="ctr"/>
        <c:lblOffset val="100"/>
        <c:noMultiLvlLbl val="0"/>
      </c:catAx>
      <c:valAx>
        <c:axId val="55949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  <c:crossAx val="55948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r>
              <a:rPr lang="ru-RU" b="1" dirty="0"/>
              <a:t>Финансирование национальных проектов</a:t>
            </a:r>
            <a:r>
              <a:rPr lang="ru-RU" b="1" baseline="0" dirty="0"/>
              <a:t> (в разрезе национальных проектов)</a:t>
            </a:r>
            <a:r>
              <a:rPr lang="ru-RU" b="1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20A-4F58-95E3-3098D8819D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B5-4BAB-AD33-85E35A1138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DB5-4BAB-AD33-85E35A1138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DB5-4BAB-AD33-85E35A1138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НП "Жилье и городская среда"</c:v>
                </c:pt>
                <c:pt idx="1">
                  <c:v>НП "Образование"</c:v>
                </c:pt>
                <c:pt idx="2">
                  <c:v>НП "Демография"</c:v>
                </c:pt>
                <c:pt idx="3">
                  <c:v>НП "Экология"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88.8</c:v>
                </c:pt>
                <c:pt idx="1">
                  <c:v>9.1999999999999993</c:v>
                </c:pt>
                <c:pt idx="2">
                  <c:v>1.1000000000000001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4B-4CAF-B1EF-F744B38CB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27T13:01:20.005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53CB16B-97E4-6249-AE05-E1C36FC0EB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7163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Roboto" panose="02000000000000000000" pitchFamily="2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78C2E8-B2AC-AC41-9C55-7E1357E08C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6363" y="0"/>
            <a:ext cx="396875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B9A3E-FD15-8B40-8D2A-BE7CFF6DF347}" type="datetimeFigureOut">
              <a:rPr lang="ru-RU" smtClean="0">
                <a:latin typeface="Roboto" panose="02000000000000000000" pitchFamily="2" charset="0"/>
              </a:rPr>
              <a:t>27.08.2025</a:t>
            </a:fld>
            <a:endParaRPr lang="ru-RU" dirty="0">
              <a:latin typeface="Roboto" panose="02000000000000000000" pitchFamily="2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404F2C-AAB1-AE47-A681-A8D1BA6A98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4903788"/>
            <a:ext cx="3967163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Roboto" panose="02000000000000000000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7F6A23-D75A-0545-A45A-DFEAE3E83F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6363" y="4903788"/>
            <a:ext cx="396875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E8402-F95B-004B-9463-AEECE51C3E8B}" type="slidenum">
              <a:rPr lang="ru-RU" smtClean="0">
                <a:latin typeface="Roboto" panose="02000000000000000000" pitchFamily="2" charset="0"/>
              </a:rPr>
              <a:t>‹#›</a:t>
            </a:fld>
            <a:endParaRPr lang="ru-RU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05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7163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6363" y="0"/>
            <a:ext cx="396875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72BDBCC8-6A49-F24B-825D-8686C0207279}" type="datetimeFigureOut">
              <a:rPr lang="ru-RU" smtClean="0"/>
              <a:pPr/>
              <a:t>27.08.2025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30538" y="646113"/>
            <a:ext cx="3095625" cy="1741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5988" y="2484438"/>
            <a:ext cx="7324725" cy="2033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903788"/>
            <a:ext cx="3967163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6363" y="4903788"/>
            <a:ext cx="396875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B8D02A14-C26F-FC45-8B91-8275F7F8AD4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17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607344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1214689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822033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2429378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3036722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6pPr>
    <a:lvl7pPr marL="3644067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7pPr>
    <a:lvl8pPr marL="4251411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8pPr>
    <a:lvl9pPr marL="4858756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0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C36CF-3009-472A-1B7C-77EB45343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7A869C7-AD89-E367-D52C-8E8BE7B08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634C043-D394-0D4C-59F9-745237958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51E4DC-DFC8-421D-3B3F-A46B29740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73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CB5DB-F6A8-394D-7EAC-A5FF80434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000E44C-5C11-8150-ADEB-D27AD90BB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94CA25E-CD66-13F0-00CE-3370E220E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FB2674-BDC5-6F73-49E9-F336964B9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69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48840-CDF5-3842-5645-88914CC7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4B3A286-6101-2FEE-3904-EA46CF782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A2A7355-BAD7-A534-898A-1DC42B13C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45E9D1-1961-C178-6842-2A5DC1E91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526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7CAD7-A63B-C5B8-09EE-C1653FDD2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B002C33-791A-6B86-EE2E-603C5CFBB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0EC9ED5-9C4B-C103-8CB5-E04AD10A9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529448-4864-9FB7-D411-10061E0199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62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0DBF2-A746-5A89-4D70-F9B7D812C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4800DD-0756-C5EF-FFD7-5166AE2C8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E3AFBD1-A182-56CA-862A-6C7B124FA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59D533-B0ED-0F6C-6CB1-084C3EAE6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454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CDB6D-362E-7E1E-A284-5813C797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36E938B-3AD5-8B3B-DDE0-D939DFCCA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8B2BD35-8617-DA70-382F-2A08B5C88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3A6B26-2D72-8C6B-CA69-6E6D39C01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10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B1F6E-65FA-CAAE-3F6F-2C6F85F01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06CBDEB-B2CA-C5BA-5F00-1E8243D16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8CC8A3B-38A8-BE4D-2C3C-170D56015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57BFE0-D8A4-F028-D772-33C3D1DA0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02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51105-25D9-B0F2-B9EF-0F3FB55AB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3159954-3019-278B-BA64-BF266A38E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A04BE8A-4194-324A-1F0E-C8521F816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E602D7-5933-1BD3-8C53-55E1CA903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727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3616-BF8D-90E4-D303-CFBEA3DD4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43942B1-E4FF-8394-F8B4-02637B767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8A5E4B7-E5D4-71C1-8BDB-F58642BDD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B8AD8B-C72B-4737-F95B-E2EC8C8C5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749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8AEB8-FB30-06E4-6109-802AB8149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2E3EC53-E8DD-D025-4438-3170557DB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AAE4D6-8BD7-2200-FCAD-CDC665295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AD89FA-3F71-7ABA-D8B4-75815B835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414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014C0-351E-E3E8-FB34-1A39C3F39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70511A2-5A31-4948-2921-B9A8ABEE0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86A3DE-88A9-0A27-A612-4D78EE060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76216C-5BA0-3614-3AB2-5F9B49C420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428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B13D7-A341-849F-F90E-465A4977F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9968337-ECEA-BA6C-B849-156982CFB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D26E7BF-C054-E298-A9D1-B52F4CCB5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C0CB9A-0749-6482-D0F0-CE16284C5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64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FFF35-FEEA-6CF7-7EC8-CEBBFEBC4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03DB9AA-502C-3B2E-B07A-6AA0298A9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A06DCDA-2CCC-F9EB-D2C5-F333694DD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42F4E9-AAF4-A6A6-1F76-111910787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778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8B407-CAB7-090A-87C4-3B3EFDFC0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3C67541-199E-6E85-F785-A9E5320C7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B343E88-1AD1-FE49-B6BD-320FF49DB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2E6CB3-99C0-45FC-FA50-93AAB1367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409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4D20F-4FF0-2DC8-1109-0E1D85DF4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96A3B68-0978-3BDA-6049-4ED817D57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9939A16-0F70-5005-C268-5E9345529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8CEFCF-D0E7-8944-6B5B-B8F4F4DB2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96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5A23D-0A80-098D-E99F-5F2F54401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6F05CFC-6490-E2A9-27D7-836596E2E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A633BEF-FEF1-16F1-8D42-6E544C616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A24C87-BC13-302D-71CC-664223BFD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339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0333C-9304-9D2B-33AE-145496D7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E23CB8B-5D9D-2FC2-6C58-0B129C380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F6B53DC-EB9E-EEF0-0108-8730258BD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5AB3B0-C042-2D54-5E8F-BA23927D03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895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9334C-51DF-156A-E9C1-83A79AFE4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5DF92F4-F264-4028-36C6-7BE35CA43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1AD4DD1-813C-6E65-2111-EA1A43FD2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CD67D9-C35A-63B0-B6DD-0E2B5890F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99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95AD8-7465-AC8D-948F-626553971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C2144E9-7F3A-7D40-BFAF-8F374D3CE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8B84DB2-A9B7-65E5-B676-65417144A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EE6ED2-E634-7243-93BE-02A75966F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26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C42D7-8783-F714-9AFC-F77F1E55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E7B8BF4-AF61-E05F-67DE-5604799A2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059B9D1-4B17-53B5-3A68-D1440109A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8698C3-AEDF-C3FD-5B83-5BB71733C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5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5CB04-8321-8D5D-A652-50D44000A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9E22381-8DBA-E9B5-5BD0-16A2AAB90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23CD948-9900-344C-B87C-F414125C8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EC6B51-DAE1-4F0E-4AA1-3CF0B8F8E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79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D00C8B-08BB-3EB1-697F-CDCCD3C56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87" y="-142667"/>
            <a:ext cx="12501281" cy="703229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F6CC7A-F4BB-0930-B2B4-3789E28530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4325" y="541225"/>
            <a:ext cx="1474275" cy="10182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7D9498-2506-664D-94BB-87D176DA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49250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959DA0FD-26E2-0040-A826-3306D5B2B4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ABA4F5-BACA-FD49-CB5D-3C8608C0D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803F75-B4EA-E96B-95AF-A34278AB52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4443" y="541224"/>
            <a:ext cx="3334157" cy="2302727"/>
          </a:xfrm>
          <a:prstGeom prst="rect">
            <a:avLst/>
          </a:prstGeom>
        </p:spPr>
      </p:pic>
      <p:sp>
        <p:nvSpPr>
          <p:cNvPr id="5" name="object 13">
            <a:extLst>
              <a:ext uri="{FF2B5EF4-FFF2-40B4-BE49-F238E27FC236}">
                <a16:creationId xmlns:a16="http://schemas.microsoft.com/office/drawing/2014/main" id="{665F248D-FA7F-514F-B0FD-A3A78A83F5F4}"/>
              </a:ext>
            </a:extLst>
          </p:cNvPr>
          <p:cNvSpPr txBox="1"/>
          <p:nvPr userDrawn="1"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 algn="r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79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256E48-3F09-B2F6-0BE2-FF306C9F1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916C68-2F08-904D-9C0D-7ED36F95EB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5DC133-B418-E0A3-F43A-4458F5294C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1197" y="541224"/>
            <a:ext cx="2257404" cy="1559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130AB8-CCFE-4F96-162F-C929E68BB5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586"/>
            <a:ext cx="12078720" cy="679459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1E90D89-A76F-2EEF-7310-8DA738EA138E}"/>
              </a:ext>
            </a:extLst>
          </p:cNvPr>
          <p:cNvGrpSpPr/>
          <p:nvPr userDrawn="1"/>
        </p:nvGrpSpPr>
        <p:grpSpPr>
          <a:xfrm>
            <a:off x="-29746" y="0"/>
            <a:ext cx="12192000" cy="6858000"/>
            <a:chOff x="0" y="0"/>
            <a:chExt cx="12192000" cy="6858000"/>
          </a:xfrm>
          <a:solidFill>
            <a:schemeClr val="bg1"/>
          </a:solidFill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0612BB2-8C7D-198E-1F6B-5820CECD53F5}"/>
                </a:ext>
              </a:extLst>
            </p:cNvPr>
            <p:cNvSpPr/>
            <p:nvPr userDrawn="1"/>
          </p:nvSpPr>
          <p:spPr>
            <a:xfrm>
              <a:off x="0" y="0"/>
              <a:ext cx="12192000" cy="873149"/>
            </a:xfrm>
            <a:custGeom>
              <a:avLst/>
              <a:gdLst>
                <a:gd name="connsiteX0" fmla="*/ 0 w 12192000"/>
                <a:gd name="connsiteY0" fmla="*/ 0 h 873149"/>
                <a:gd name="connsiteX1" fmla="*/ 12192000 w 12192000"/>
                <a:gd name="connsiteY1" fmla="*/ 0 h 873149"/>
                <a:gd name="connsiteX2" fmla="*/ 12192000 w 12192000"/>
                <a:gd name="connsiteY2" fmla="*/ 873149 h 873149"/>
                <a:gd name="connsiteX3" fmla="*/ 0 w 12192000"/>
                <a:gd name="connsiteY3" fmla="*/ 873149 h 873149"/>
                <a:gd name="connsiteX4" fmla="*/ 0 w 12192000"/>
                <a:gd name="connsiteY4" fmla="*/ 0 h 873149"/>
                <a:gd name="connsiteX0" fmla="*/ 0 w 12192000"/>
                <a:gd name="connsiteY0" fmla="*/ 0 h 873149"/>
                <a:gd name="connsiteX1" fmla="*/ 12192000 w 12192000"/>
                <a:gd name="connsiteY1" fmla="*/ 0 h 873149"/>
                <a:gd name="connsiteX2" fmla="*/ 10156944 w 12192000"/>
                <a:gd name="connsiteY2" fmla="*/ 364386 h 873149"/>
                <a:gd name="connsiteX3" fmla="*/ 0 w 12192000"/>
                <a:gd name="connsiteY3" fmla="*/ 873149 h 873149"/>
                <a:gd name="connsiteX4" fmla="*/ 0 w 12192000"/>
                <a:gd name="connsiteY4" fmla="*/ 0 h 873149"/>
                <a:gd name="connsiteX0" fmla="*/ 0 w 12192000"/>
                <a:gd name="connsiteY0" fmla="*/ 0 h 873149"/>
                <a:gd name="connsiteX1" fmla="*/ 12192000 w 12192000"/>
                <a:gd name="connsiteY1" fmla="*/ 0 h 873149"/>
                <a:gd name="connsiteX2" fmla="*/ 10163819 w 12192000"/>
                <a:gd name="connsiteY2" fmla="*/ 151256 h 873149"/>
                <a:gd name="connsiteX3" fmla="*/ 0 w 12192000"/>
                <a:gd name="connsiteY3" fmla="*/ 873149 h 873149"/>
                <a:gd name="connsiteX4" fmla="*/ 0 w 12192000"/>
                <a:gd name="connsiteY4" fmla="*/ 0 h 873149"/>
                <a:gd name="connsiteX0" fmla="*/ 0 w 12192000"/>
                <a:gd name="connsiteY0" fmla="*/ 0 h 873149"/>
                <a:gd name="connsiteX1" fmla="*/ 12192000 w 12192000"/>
                <a:gd name="connsiteY1" fmla="*/ 0 h 873149"/>
                <a:gd name="connsiteX2" fmla="*/ 10438827 w 12192000"/>
                <a:gd name="connsiteY2" fmla="*/ 302511 h 873149"/>
                <a:gd name="connsiteX3" fmla="*/ 0 w 12192000"/>
                <a:gd name="connsiteY3" fmla="*/ 873149 h 873149"/>
                <a:gd name="connsiteX4" fmla="*/ 0 w 12192000"/>
                <a:gd name="connsiteY4" fmla="*/ 0 h 87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873149">
                  <a:moveTo>
                    <a:pt x="0" y="0"/>
                  </a:moveTo>
                  <a:lnTo>
                    <a:pt x="12192000" y="0"/>
                  </a:lnTo>
                  <a:lnTo>
                    <a:pt x="10438827" y="302511"/>
                  </a:lnTo>
                  <a:lnTo>
                    <a:pt x="0" y="87314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B26F4134-1F4E-F12C-AED0-A7B5F5F93C1A}"/>
                </a:ext>
              </a:extLst>
            </p:cNvPr>
            <p:cNvSpPr/>
            <p:nvPr userDrawn="1"/>
          </p:nvSpPr>
          <p:spPr>
            <a:xfrm>
              <a:off x="10366221" y="0"/>
              <a:ext cx="1825779" cy="6858000"/>
            </a:xfrm>
            <a:custGeom>
              <a:avLst/>
              <a:gdLst>
                <a:gd name="connsiteX0" fmla="*/ 0 w 1748589"/>
                <a:gd name="connsiteY0" fmla="*/ 0 h 6858000"/>
                <a:gd name="connsiteX1" fmla="*/ 1748589 w 1748589"/>
                <a:gd name="connsiteY1" fmla="*/ 0 h 6858000"/>
                <a:gd name="connsiteX2" fmla="*/ 1748589 w 1748589"/>
                <a:gd name="connsiteY2" fmla="*/ 6858000 h 6858000"/>
                <a:gd name="connsiteX3" fmla="*/ 0 w 1748589"/>
                <a:gd name="connsiteY3" fmla="*/ 6858000 h 6858000"/>
                <a:gd name="connsiteX4" fmla="*/ 0 w 1748589"/>
                <a:gd name="connsiteY4" fmla="*/ 0 h 6858000"/>
                <a:gd name="connsiteX0" fmla="*/ 0 w 1748589"/>
                <a:gd name="connsiteY0" fmla="*/ 0 h 6858000"/>
                <a:gd name="connsiteX1" fmla="*/ 1748589 w 1748589"/>
                <a:gd name="connsiteY1" fmla="*/ 0 h 6858000"/>
                <a:gd name="connsiteX2" fmla="*/ 1748589 w 1748589"/>
                <a:gd name="connsiteY2" fmla="*/ 6858000 h 6858000"/>
                <a:gd name="connsiteX3" fmla="*/ 941900 w 1748589"/>
                <a:gd name="connsiteY3" fmla="*/ 5654843 h 6858000"/>
                <a:gd name="connsiteX4" fmla="*/ 0 w 1748589"/>
                <a:gd name="connsiteY4" fmla="*/ 0 h 6858000"/>
                <a:gd name="connsiteX0" fmla="*/ 0 w 1748589"/>
                <a:gd name="connsiteY0" fmla="*/ 0 h 6858000"/>
                <a:gd name="connsiteX1" fmla="*/ 1748589 w 1748589"/>
                <a:gd name="connsiteY1" fmla="*/ 0 h 6858000"/>
                <a:gd name="connsiteX2" fmla="*/ 1748589 w 1748589"/>
                <a:gd name="connsiteY2" fmla="*/ 6858000 h 6858000"/>
                <a:gd name="connsiteX3" fmla="*/ 1148155 w 1748589"/>
                <a:gd name="connsiteY3" fmla="*/ 5104828 h 6858000"/>
                <a:gd name="connsiteX4" fmla="*/ 0 w 1748589"/>
                <a:gd name="connsiteY4" fmla="*/ 0 h 6858000"/>
                <a:gd name="connsiteX0" fmla="*/ 0 w 1748589"/>
                <a:gd name="connsiteY0" fmla="*/ 0 h 6858000"/>
                <a:gd name="connsiteX1" fmla="*/ 1748589 w 1748589"/>
                <a:gd name="connsiteY1" fmla="*/ 0 h 6858000"/>
                <a:gd name="connsiteX2" fmla="*/ 1748589 w 1748589"/>
                <a:gd name="connsiteY2" fmla="*/ 6858000 h 6858000"/>
                <a:gd name="connsiteX3" fmla="*/ 970025 w 1748589"/>
                <a:gd name="connsiteY3" fmla="*/ 5128578 h 6858000"/>
                <a:gd name="connsiteX4" fmla="*/ 0 w 1748589"/>
                <a:gd name="connsiteY4" fmla="*/ 0 h 6858000"/>
                <a:gd name="connsiteX0" fmla="*/ 0 w 1748589"/>
                <a:gd name="connsiteY0" fmla="*/ 0 h 6858000"/>
                <a:gd name="connsiteX1" fmla="*/ 1748589 w 1748589"/>
                <a:gd name="connsiteY1" fmla="*/ 0 h 6858000"/>
                <a:gd name="connsiteX2" fmla="*/ 1748589 w 1748589"/>
                <a:gd name="connsiteY2" fmla="*/ 6858000 h 6858000"/>
                <a:gd name="connsiteX3" fmla="*/ 1207532 w 1748589"/>
                <a:gd name="connsiteY3" fmla="*/ 4760443 h 6858000"/>
                <a:gd name="connsiteX4" fmla="*/ 0 w 1748589"/>
                <a:gd name="connsiteY4" fmla="*/ 0 h 6858000"/>
                <a:gd name="connsiteX0" fmla="*/ 0 w 1748589"/>
                <a:gd name="connsiteY0" fmla="*/ 0 h 6858000"/>
                <a:gd name="connsiteX1" fmla="*/ 1748589 w 1748589"/>
                <a:gd name="connsiteY1" fmla="*/ 0 h 6858000"/>
                <a:gd name="connsiteX2" fmla="*/ 1748589 w 1748589"/>
                <a:gd name="connsiteY2" fmla="*/ 6858000 h 6858000"/>
                <a:gd name="connsiteX3" fmla="*/ 1171906 w 1748589"/>
                <a:gd name="connsiteY3" fmla="*/ 5075139 h 6858000"/>
                <a:gd name="connsiteX4" fmla="*/ 0 w 1748589"/>
                <a:gd name="connsiteY4" fmla="*/ 0 h 6858000"/>
                <a:gd name="connsiteX0" fmla="*/ 0 w 1825779"/>
                <a:gd name="connsiteY0" fmla="*/ 5938 h 6858000"/>
                <a:gd name="connsiteX1" fmla="*/ 1825779 w 1825779"/>
                <a:gd name="connsiteY1" fmla="*/ 0 h 6858000"/>
                <a:gd name="connsiteX2" fmla="*/ 1825779 w 1825779"/>
                <a:gd name="connsiteY2" fmla="*/ 6858000 h 6858000"/>
                <a:gd name="connsiteX3" fmla="*/ 1249096 w 1825779"/>
                <a:gd name="connsiteY3" fmla="*/ 5075139 h 6858000"/>
                <a:gd name="connsiteX4" fmla="*/ 0 w 1825779"/>
                <a:gd name="connsiteY4" fmla="*/ 593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5779" h="6858000">
                  <a:moveTo>
                    <a:pt x="0" y="5938"/>
                  </a:moveTo>
                  <a:lnTo>
                    <a:pt x="1825779" y="0"/>
                  </a:lnTo>
                  <a:lnTo>
                    <a:pt x="1825779" y="6858000"/>
                  </a:lnTo>
                  <a:lnTo>
                    <a:pt x="1249096" y="5075139"/>
                  </a:lnTo>
                  <a:lnTo>
                    <a:pt x="0" y="593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0D03FA9-9BC2-FDD0-0690-A83118F8CB4D}"/>
                </a:ext>
              </a:extLst>
            </p:cNvPr>
            <p:cNvSpPr/>
            <p:nvPr userDrawn="1"/>
          </p:nvSpPr>
          <p:spPr>
            <a:xfrm>
              <a:off x="5637654" y="5012012"/>
              <a:ext cx="6554346" cy="1845988"/>
            </a:xfrm>
            <a:custGeom>
              <a:avLst/>
              <a:gdLst>
                <a:gd name="connsiteX0" fmla="*/ 0 w 6554346"/>
                <a:gd name="connsiteY0" fmla="*/ 0 h 1845988"/>
                <a:gd name="connsiteX1" fmla="*/ 6554346 w 6554346"/>
                <a:gd name="connsiteY1" fmla="*/ 0 h 1845988"/>
                <a:gd name="connsiteX2" fmla="*/ 6554346 w 6554346"/>
                <a:gd name="connsiteY2" fmla="*/ 1845988 h 1845988"/>
                <a:gd name="connsiteX3" fmla="*/ 0 w 6554346"/>
                <a:gd name="connsiteY3" fmla="*/ 1845988 h 1845988"/>
                <a:gd name="connsiteX4" fmla="*/ 0 w 6554346"/>
                <a:gd name="connsiteY4" fmla="*/ 0 h 1845988"/>
                <a:gd name="connsiteX0" fmla="*/ 5919537 w 6554346"/>
                <a:gd name="connsiteY0" fmla="*/ 790647 h 1845988"/>
                <a:gd name="connsiteX1" fmla="*/ 6554346 w 6554346"/>
                <a:gd name="connsiteY1" fmla="*/ 0 h 1845988"/>
                <a:gd name="connsiteX2" fmla="*/ 6554346 w 6554346"/>
                <a:gd name="connsiteY2" fmla="*/ 1845988 h 1845988"/>
                <a:gd name="connsiteX3" fmla="*/ 0 w 6554346"/>
                <a:gd name="connsiteY3" fmla="*/ 1845988 h 1845988"/>
                <a:gd name="connsiteX4" fmla="*/ 5919537 w 6554346"/>
                <a:gd name="connsiteY4" fmla="*/ 790647 h 1845988"/>
                <a:gd name="connsiteX0" fmla="*/ 5967664 w 6554346"/>
                <a:gd name="connsiteY0" fmla="*/ 48126 h 1845988"/>
                <a:gd name="connsiteX1" fmla="*/ 6554346 w 6554346"/>
                <a:gd name="connsiteY1" fmla="*/ 0 h 1845988"/>
                <a:gd name="connsiteX2" fmla="*/ 6554346 w 6554346"/>
                <a:gd name="connsiteY2" fmla="*/ 1845988 h 1845988"/>
                <a:gd name="connsiteX3" fmla="*/ 0 w 6554346"/>
                <a:gd name="connsiteY3" fmla="*/ 1845988 h 1845988"/>
                <a:gd name="connsiteX4" fmla="*/ 5967664 w 6554346"/>
                <a:gd name="connsiteY4" fmla="*/ 48126 h 1845988"/>
                <a:gd name="connsiteX0" fmla="*/ 5898913 w 6485595"/>
                <a:gd name="connsiteY0" fmla="*/ 48126 h 1955991"/>
                <a:gd name="connsiteX1" fmla="*/ 6485595 w 6485595"/>
                <a:gd name="connsiteY1" fmla="*/ 0 h 1955991"/>
                <a:gd name="connsiteX2" fmla="*/ 6485595 w 6485595"/>
                <a:gd name="connsiteY2" fmla="*/ 1845988 h 1955991"/>
                <a:gd name="connsiteX3" fmla="*/ 0 w 6485595"/>
                <a:gd name="connsiteY3" fmla="*/ 1955991 h 1955991"/>
                <a:gd name="connsiteX4" fmla="*/ 5898913 w 6485595"/>
                <a:gd name="connsiteY4" fmla="*/ 48126 h 1955991"/>
                <a:gd name="connsiteX0" fmla="*/ 5967664 w 6554346"/>
                <a:gd name="connsiteY0" fmla="*/ 48126 h 1845988"/>
                <a:gd name="connsiteX1" fmla="*/ 6554346 w 6554346"/>
                <a:gd name="connsiteY1" fmla="*/ 0 h 1845988"/>
                <a:gd name="connsiteX2" fmla="*/ 6554346 w 6554346"/>
                <a:gd name="connsiteY2" fmla="*/ 1845988 h 1845988"/>
                <a:gd name="connsiteX3" fmla="*/ 0 w 6554346"/>
                <a:gd name="connsiteY3" fmla="*/ 1845988 h 1845988"/>
                <a:gd name="connsiteX4" fmla="*/ 5967664 w 6554346"/>
                <a:gd name="connsiteY4" fmla="*/ 48126 h 184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46" h="1845988">
                  <a:moveTo>
                    <a:pt x="5967664" y="48126"/>
                  </a:moveTo>
                  <a:lnTo>
                    <a:pt x="6554346" y="0"/>
                  </a:lnTo>
                  <a:lnTo>
                    <a:pt x="6554346" y="1845988"/>
                  </a:lnTo>
                  <a:lnTo>
                    <a:pt x="0" y="1845988"/>
                  </a:lnTo>
                  <a:lnTo>
                    <a:pt x="5967664" y="481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4B09F3-6FF6-411D-CEB8-7E70552131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1197" y="541224"/>
            <a:ext cx="2257404" cy="155907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916C68-2F08-904D-9C0D-7ED36F95EB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33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79376B-3868-5559-252B-8FFE24004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753386"/>
            <a:ext cx="1474275" cy="10182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B766D6-9666-234C-B7AB-1E5BFA40EC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" y="533400"/>
            <a:ext cx="11125200" cy="5791200"/>
          </a:xfrm>
        </p:spPr>
        <p:txBody>
          <a:bodyPr/>
          <a:lstStyle/>
          <a:p>
            <a:endParaRPr lang="en-RU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FBDA92FC-8FCF-7D42-9DE9-18A16E8231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76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14AA4A-2D28-6F9A-D60E-C7D04318D6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F3E5EE3-5FE1-93B2-9F8A-6131ACD81AD9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FB90FA38-6BD8-761B-F523-95158069C5A0}"/>
                </a:ext>
              </a:extLst>
            </p:cNvPr>
            <p:cNvSpPr/>
            <p:nvPr userDrawn="1"/>
          </p:nvSpPr>
          <p:spPr>
            <a:xfrm>
              <a:off x="0" y="0"/>
              <a:ext cx="5683956" cy="6858000"/>
            </a:xfrm>
            <a:custGeom>
              <a:avLst/>
              <a:gdLst>
                <a:gd name="connsiteX0" fmla="*/ 0 w 5683956"/>
                <a:gd name="connsiteY0" fmla="*/ 0 h 6858000"/>
                <a:gd name="connsiteX1" fmla="*/ 5683956 w 5683956"/>
                <a:gd name="connsiteY1" fmla="*/ 0 h 6858000"/>
                <a:gd name="connsiteX2" fmla="*/ 5683956 w 5683956"/>
                <a:gd name="connsiteY2" fmla="*/ 6858000 h 6858000"/>
                <a:gd name="connsiteX3" fmla="*/ 0 w 5683956"/>
                <a:gd name="connsiteY3" fmla="*/ 6858000 h 6858000"/>
                <a:gd name="connsiteX4" fmla="*/ 0 w 5683956"/>
                <a:gd name="connsiteY4" fmla="*/ 0 h 6858000"/>
                <a:gd name="connsiteX0" fmla="*/ 0 w 5683956"/>
                <a:gd name="connsiteY0" fmla="*/ 0 h 6858000"/>
                <a:gd name="connsiteX1" fmla="*/ 5683956 w 5683956"/>
                <a:gd name="connsiteY1" fmla="*/ 0 h 6858000"/>
                <a:gd name="connsiteX2" fmla="*/ 1569156 w 5683956"/>
                <a:gd name="connsiteY2" fmla="*/ 6835422 h 6858000"/>
                <a:gd name="connsiteX3" fmla="*/ 0 w 5683956"/>
                <a:gd name="connsiteY3" fmla="*/ 6858000 h 6858000"/>
                <a:gd name="connsiteX4" fmla="*/ 0 w 5683956"/>
                <a:gd name="connsiteY4" fmla="*/ 0 h 6858000"/>
                <a:gd name="connsiteX0" fmla="*/ 0 w 5683956"/>
                <a:gd name="connsiteY0" fmla="*/ 0 h 6858000"/>
                <a:gd name="connsiteX1" fmla="*/ 5683956 w 5683956"/>
                <a:gd name="connsiteY1" fmla="*/ 0 h 6858000"/>
                <a:gd name="connsiteX2" fmla="*/ 2714978 w 5683956"/>
                <a:gd name="connsiteY2" fmla="*/ 6858000 h 6858000"/>
                <a:gd name="connsiteX3" fmla="*/ 0 w 5683956"/>
                <a:gd name="connsiteY3" fmla="*/ 6858000 h 6858000"/>
                <a:gd name="connsiteX4" fmla="*/ 0 w 5683956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3956" h="6858000">
                  <a:moveTo>
                    <a:pt x="0" y="0"/>
                  </a:moveTo>
                  <a:lnTo>
                    <a:pt x="5683956" y="0"/>
                  </a:lnTo>
                  <a:lnTo>
                    <a:pt x="271497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C1CAF0A-6AE4-8FB1-3674-5880C1F10D8D}"/>
                </a:ext>
              </a:extLst>
            </p:cNvPr>
            <p:cNvSpPr/>
            <p:nvPr userDrawn="1"/>
          </p:nvSpPr>
          <p:spPr>
            <a:xfrm>
              <a:off x="2861732" y="5407378"/>
              <a:ext cx="9330267" cy="1450622"/>
            </a:xfrm>
            <a:custGeom>
              <a:avLst/>
              <a:gdLst>
                <a:gd name="connsiteX0" fmla="*/ 0 w 9279467"/>
                <a:gd name="connsiteY0" fmla="*/ 0 h 1450622"/>
                <a:gd name="connsiteX1" fmla="*/ 9279467 w 9279467"/>
                <a:gd name="connsiteY1" fmla="*/ 0 h 1450622"/>
                <a:gd name="connsiteX2" fmla="*/ 9279467 w 9279467"/>
                <a:gd name="connsiteY2" fmla="*/ 1450622 h 1450622"/>
                <a:gd name="connsiteX3" fmla="*/ 0 w 9279467"/>
                <a:gd name="connsiteY3" fmla="*/ 1450622 h 1450622"/>
                <a:gd name="connsiteX4" fmla="*/ 0 w 9279467"/>
                <a:gd name="connsiteY4" fmla="*/ 0 h 1450622"/>
                <a:gd name="connsiteX0" fmla="*/ 0 w 9341556"/>
                <a:gd name="connsiteY0" fmla="*/ 936978 h 1450622"/>
                <a:gd name="connsiteX1" fmla="*/ 9341556 w 9341556"/>
                <a:gd name="connsiteY1" fmla="*/ 0 h 1450622"/>
                <a:gd name="connsiteX2" fmla="*/ 9341556 w 9341556"/>
                <a:gd name="connsiteY2" fmla="*/ 1450622 h 1450622"/>
                <a:gd name="connsiteX3" fmla="*/ 62089 w 9341556"/>
                <a:gd name="connsiteY3" fmla="*/ 1450622 h 1450622"/>
                <a:gd name="connsiteX4" fmla="*/ 0 w 9341556"/>
                <a:gd name="connsiteY4" fmla="*/ 936978 h 1450622"/>
                <a:gd name="connsiteX0" fmla="*/ 0 w 9330267"/>
                <a:gd name="connsiteY0" fmla="*/ 891823 h 1450622"/>
                <a:gd name="connsiteX1" fmla="*/ 9330267 w 9330267"/>
                <a:gd name="connsiteY1" fmla="*/ 0 h 1450622"/>
                <a:gd name="connsiteX2" fmla="*/ 9330267 w 9330267"/>
                <a:gd name="connsiteY2" fmla="*/ 1450622 h 1450622"/>
                <a:gd name="connsiteX3" fmla="*/ 50800 w 9330267"/>
                <a:gd name="connsiteY3" fmla="*/ 1450622 h 1450622"/>
                <a:gd name="connsiteX4" fmla="*/ 0 w 9330267"/>
                <a:gd name="connsiteY4" fmla="*/ 891823 h 145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0267" h="1450622">
                  <a:moveTo>
                    <a:pt x="0" y="891823"/>
                  </a:moveTo>
                  <a:lnTo>
                    <a:pt x="9330267" y="0"/>
                  </a:lnTo>
                  <a:lnTo>
                    <a:pt x="9330267" y="1450622"/>
                  </a:lnTo>
                  <a:lnTo>
                    <a:pt x="50800" y="1450622"/>
                  </a:lnTo>
                  <a:lnTo>
                    <a:pt x="0" y="8918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F7D9498-2506-664D-94BB-87D176DA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49250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959DA0FD-26E2-0040-A826-3306D5B2B4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74C980-FF21-485E-160F-2ED6BC783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4325" y="541225"/>
            <a:ext cx="1474275" cy="101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30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871F8701-995B-5C4C-B9C7-6680BDDA91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61EBD4-5591-0E41-CD06-9B70C106A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4325" y="541225"/>
            <a:ext cx="1474275" cy="101820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90398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1927C0F-8112-6E42-83E1-1AA10789FB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55C849-4D42-A37F-117B-904C4F8DCE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4325" y="541225"/>
            <a:ext cx="1474275" cy="101820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9915D1-3305-BE18-BA58-486AD8281D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r="53489"/>
          <a:stretch/>
        </p:blipFill>
        <p:spPr>
          <a:xfrm>
            <a:off x="-1" y="0"/>
            <a:ext cx="3926541" cy="68865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2486642" cy="2133600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18B26591-A549-2C45-9262-F15A8EA96D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209FBD-EFF4-5CFA-DADD-ED61A061C8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4325" y="541225"/>
            <a:ext cx="1474275" cy="101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28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C7BDB2-220F-D046-D9FE-9A6C3B92CF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2486642" cy="2133600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18B26591-A549-2C45-9262-F15A8EA96D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3C8D16-E8A4-745C-530A-CEA601171E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4325" y="541225"/>
            <a:ext cx="1474275" cy="101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43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676F60-4CDA-5C4F-6BAD-1894B78F1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r="53489"/>
          <a:stretch/>
        </p:blipFill>
        <p:spPr>
          <a:xfrm>
            <a:off x="-1" y="0"/>
            <a:ext cx="4966447" cy="688657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3311395" cy="1371600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920997B1-5C5A-0449-99BA-A5C1308E36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89E468-313E-5CB8-5217-7AF1E57D03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4325" y="541225"/>
            <a:ext cx="1474275" cy="101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582E03-AAA6-6208-C614-796D944845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966DFD-622E-ABDC-8541-0238C98D35D1}"/>
              </a:ext>
            </a:extLst>
          </p:cNvPr>
          <p:cNvSpPr/>
          <p:nvPr userDrawn="1"/>
        </p:nvSpPr>
        <p:spPr>
          <a:xfrm>
            <a:off x="0" y="158045"/>
            <a:ext cx="12193323" cy="3059458"/>
          </a:xfrm>
          <a:custGeom>
            <a:avLst/>
            <a:gdLst>
              <a:gd name="connsiteX0" fmla="*/ 0 w 12192000"/>
              <a:gd name="connsiteY0" fmla="*/ 0 h 3217588"/>
              <a:gd name="connsiteX1" fmla="*/ 12192000 w 12192000"/>
              <a:gd name="connsiteY1" fmla="*/ 0 h 3217588"/>
              <a:gd name="connsiteX2" fmla="*/ 12192000 w 12192000"/>
              <a:gd name="connsiteY2" fmla="*/ 3217588 h 3217588"/>
              <a:gd name="connsiteX3" fmla="*/ 0 w 12192000"/>
              <a:gd name="connsiteY3" fmla="*/ 3217588 h 3217588"/>
              <a:gd name="connsiteX4" fmla="*/ 0 w 12192000"/>
              <a:gd name="connsiteY4" fmla="*/ 0 h 3217588"/>
              <a:gd name="connsiteX0" fmla="*/ 0 w 12192000"/>
              <a:gd name="connsiteY0" fmla="*/ 0 h 3217588"/>
              <a:gd name="connsiteX1" fmla="*/ 12192000 w 12192000"/>
              <a:gd name="connsiteY1" fmla="*/ 0 h 3217588"/>
              <a:gd name="connsiteX2" fmla="*/ 11806990 w 12192000"/>
              <a:gd name="connsiteY2" fmla="*/ 2282563 h 3217588"/>
              <a:gd name="connsiteX3" fmla="*/ 0 w 12192000"/>
              <a:gd name="connsiteY3" fmla="*/ 3217588 h 3217588"/>
              <a:gd name="connsiteX4" fmla="*/ 0 w 12192000"/>
              <a:gd name="connsiteY4" fmla="*/ 0 h 3217588"/>
              <a:gd name="connsiteX0" fmla="*/ 0 w 12205751"/>
              <a:gd name="connsiteY0" fmla="*/ 0 h 3217588"/>
              <a:gd name="connsiteX1" fmla="*/ 12192000 w 12205751"/>
              <a:gd name="connsiteY1" fmla="*/ 0 h 3217588"/>
              <a:gd name="connsiteX2" fmla="*/ 12205751 w 12205751"/>
              <a:gd name="connsiteY2" fmla="*/ 2179435 h 3217588"/>
              <a:gd name="connsiteX3" fmla="*/ 0 w 12205751"/>
              <a:gd name="connsiteY3" fmla="*/ 3217588 h 3217588"/>
              <a:gd name="connsiteX4" fmla="*/ 0 w 12205751"/>
              <a:gd name="connsiteY4" fmla="*/ 0 h 3217588"/>
              <a:gd name="connsiteX0" fmla="*/ 0 w 12192338"/>
              <a:gd name="connsiteY0" fmla="*/ 0 h 3217588"/>
              <a:gd name="connsiteX1" fmla="*/ 12192000 w 12192338"/>
              <a:gd name="connsiteY1" fmla="*/ 0 h 3217588"/>
              <a:gd name="connsiteX2" fmla="*/ 12157625 w 12192338"/>
              <a:gd name="connsiteY2" fmla="*/ 2213811 h 3217588"/>
              <a:gd name="connsiteX3" fmla="*/ 0 w 12192338"/>
              <a:gd name="connsiteY3" fmla="*/ 3217588 h 3217588"/>
              <a:gd name="connsiteX4" fmla="*/ 0 w 12192338"/>
              <a:gd name="connsiteY4" fmla="*/ 0 h 3217588"/>
              <a:gd name="connsiteX0" fmla="*/ 0 w 12193323"/>
              <a:gd name="connsiteY0" fmla="*/ 0 h 3217588"/>
              <a:gd name="connsiteX1" fmla="*/ 12192000 w 12193323"/>
              <a:gd name="connsiteY1" fmla="*/ 0 h 3217588"/>
              <a:gd name="connsiteX2" fmla="*/ 12192000 w 12193323"/>
              <a:gd name="connsiteY2" fmla="*/ 2165685 h 3217588"/>
              <a:gd name="connsiteX3" fmla="*/ 0 w 12193323"/>
              <a:gd name="connsiteY3" fmla="*/ 3217588 h 3217588"/>
              <a:gd name="connsiteX4" fmla="*/ 0 w 12193323"/>
              <a:gd name="connsiteY4" fmla="*/ 0 h 3217588"/>
              <a:gd name="connsiteX0" fmla="*/ 0 w 12193323"/>
              <a:gd name="connsiteY0" fmla="*/ 0 h 2935705"/>
              <a:gd name="connsiteX1" fmla="*/ 12192000 w 12193323"/>
              <a:gd name="connsiteY1" fmla="*/ 0 h 2935705"/>
              <a:gd name="connsiteX2" fmla="*/ 12192000 w 12193323"/>
              <a:gd name="connsiteY2" fmla="*/ 2165685 h 2935705"/>
              <a:gd name="connsiteX3" fmla="*/ 605016 w 12193323"/>
              <a:gd name="connsiteY3" fmla="*/ 2935705 h 2935705"/>
              <a:gd name="connsiteX4" fmla="*/ 0 w 12193323"/>
              <a:gd name="connsiteY4" fmla="*/ 0 h 2935705"/>
              <a:gd name="connsiteX0" fmla="*/ 0 w 12193323"/>
              <a:gd name="connsiteY0" fmla="*/ 0 h 3059458"/>
              <a:gd name="connsiteX1" fmla="*/ 12192000 w 12193323"/>
              <a:gd name="connsiteY1" fmla="*/ 0 h 3059458"/>
              <a:gd name="connsiteX2" fmla="*/ 12192000 w 12193323"/>
              <a:gd name="connsiteY2" fmla="*/ 2165685 h 3059458"/>
              <a:gd name="connsiteX3" fmla="*/ 6875 w 12193323"/>
              <a:gd name="connsiteY3" fmla="*/ 3059458 h 3059458"/>
              <a:gd name="connsiteX4" fmla="*/ 0 w 12193323"/>
              <a:gd name="connsiteY4" fmla="*/ 0 h 3059458"/>
              <a:gd name="connsiteX0" fmla="*/ 0 w 12193323"/>
              <a:gd name="connsiteY0" fmla="*/ 0 h 3059458"/>
              <a:gd name="connsiteX1" fmla="*/ 12192000 w 12193323"/>
              <a:gd name="connsiteY1" fmla="*/ 0 h 3059458"/>
              <a:gd name="connsiteX2" fmla="*/ 12192000 w 12193323"/>
              <a:gd name="connsiteY2" fmla="*/ 2165685 h 3059458"/>
              <a:gd name="connsiteX3" fmla="*/ 6854562 w 12193323"/>
              <a:gd name="connsiteY3" fmla="*/ 2564445 h 3059458"/>
              <a:gd name="connsiteX4" fmla="*/ 6875 w 12193323"/>
              <a:gd name="connsiteY4" fmla="*/ 3059458 h 3059458"/>
              <a:gd name="connsiteX5" fmla="*/ 0 w 12193323"/>
              <a:gd name="connsiteY5" fmla="*/ 0 h 3059458"/>
              <a:gd name="connsiteX0" fmla="*/ 0 w 12193323"/>
              <a:gd name="connsiteY0" fmla="*/ 0 h 3059458"/>
              <a:gd name="connsiteX1" fmla="*/ 12192000 w 12193323"/>
              <a:gd name="connsiteY1" fmla="*/ 0 h 3059458"/>
              <a:gd name="connsiteX2" fmla="*/ 12192000 w 12193323"/>
              <a:gd name="connsiteY2" fmla="*/ 2165685 h 3059458"/>
              <a:gd name="connsiteX3" fmla="*/ 6634556 w 12193323"/>
              <a:gd name="connsiteY3" fmla="*/ 1533166 h 3059458"/>
              <a:gd name="connsiteX4" fmla="*/ 6875 w 12193323"/>
              <a:gd name="connsiteY4" fmla="*/ 3059458 h 3059458"/>
              <a:gd name="connsiteX5" fmla="*/ 0 w 12193323"/>
              <a:gd name="connsiteY5" fmla="*/ 0 h 3059458"/>
              <a:gd name="connsiteX0" fmla="*/ 0 w 12193323"/>
              <a:gd name="connsiteY0" fmla="*/ 0 h 3059458"/>
              <a:gd name="connsiteX1" fmla="*/ 12192000 w 12193323"/>
              <a:gd name="connsiteY1" fmla="*/ 0 h 3059458"/>
              <a:gd name="connsiteX2" fmla="*/ 12192000 w 12193323"/>
              <a:gd name="connsiteY2" fmla="*/ 2165685 h 3059458"/>
              <a:gd name="connsiteX3" fmla="*/ 5280144 w 12193323"/>
              <a:gd name="connsiteY3" fmla="*/ 1450663 h 3059458"/>
              <a:gd name="connsiteX4" fmla="*/ 6875 w 12193323"/>
              <a:gd name="connsiteY4" fmla="*/ 3059458 h 3059458"/>
              <a:gd name="connsiteX5" fmla="*/ 0 w 12193323"/>
              <a:gd name="connsiteY5" fmla="*/ 0 h 3059458"/>
              <a:gd name="connsiteX0" fmla="*/ 0 w 12193323"/>
              <a:gd name="connsiteY0" fmla="*/ 0 h 3059458"/>
              <a:gd name="connsiteX1" fmla="*/ 12192000 w 12193323"/>
              <a:gd name="connsiteY1" fmla="*/ 0 h 3059458"/>
              <a:gd name="connsiteX2" fmla="*/ 12192000 w 12193323"/>
              <a:gd name="connsiteY2" fmla="*/ 2165685 h 3059458"/>
              <a:gd name="connsiteX3" fmla="*/ 5431398 w 12193323"/>
              <a:gd name="connsiteY3" fmla="*/ 1663794 h 3059458"/>
              <a:gd name="connsiteX4" fmla="*/ 6875 w 12193323"/>
              <a:gd name="connsiteY4" fmla="*/ 3059458 h 3059458"/>
              <a:gd name="connsiteX5" fmla="*/ 0 w 12193323"/>
              <a:gd name="connsiteY5" fmla="*/ 0 h 305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323" h="3059458">
                <a:moveTo>
                  <a:pt x="0" y="0"/>
                </a:moveTo>
                <a:lnTo>
                  <a:pt x="12192000" y="0"/>
                </a:lnTo>
                <a:cubicBezTo>
                  <a:pt x="12196584" y="726478"/>
                  <a:pt x="12187416" y="1439207"/>
                  <a:pt x="12192000" y="2165685"/>
                </a:cubicBezTo>
                <a:lnTo>
                  <a:pt x="5431398" y="1663794"/>
                </a:lnTo>
                <a:lnTo>
                  <a:pt x="6875" y="3059458"/>
                </a:lnTo>
                <a:cubicBezTo>
                  <a:pt x="4583" y="2039639"/>
                  <a:pt x="2292" y="101981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3311395" cy="1371600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920997B1-5C5A-0449-99BA-A5C1308E36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AD0D42-D469-5080-6B01-A9A7F35CF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4325" y="541225"/>
            <a:ext cx="1474275" cy="101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16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D73128-5F9E-0B32-ED49-E26B6D65BD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61DCB4C7-1650-994A-891A-A0670F161E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3400" y="1600200"/>
            <a:ext cx="10957581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A6E7707F-3C10-F040-B2C5-2DF74AA13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10820400" cy="838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2" r:id="rId3"/>
    <p:sldLayoutId id="2147483663" r:id="rId4"/>
    <p:sldLayoutId id="2147483666" r:id="rId5"/>
    <p:sldLayoutId id="2147483677" r:id="rId6"/>
    <p:sldLayoutId id="2147483667" r:id="rId7"/>
    <p:sldLayoutId id="2147483678" r:id="rId8"/>
    <p:sldLayoutId id="2147483664" r:id="rId9"/>
    <p:sldLayoutId id="2147483675" r:id="rId10"/>
    <p:sldLayoutId id="2147483665" r:id="rId11"/>
    <p:sldLayoutId id="2147483676" r:id="rId12"/>
    <p:sldLayoutId id="2147483668" r:id="rId13"/>
  </p:sldLayoutIdLst>
  <p:hf hdr="0" ftr="0" dt="0"/>
  <p:txStyles>
    <p:titleStyle>
      <a:lvl1pPr>
        <a:defRPr sz="3200" b="1" i="0" baseline="0">
          <a:latin typeface="Bebas Neue Bold" panose="020B0606020202050201" pitchFamily="34" charset="77"/>
          <a:ea typeface="Roboto" panose="02000000000000000000" pitchFamily="2" charset="0"/>
          <a:cs typeface="+mj-cs"/>
        </a:defRPr>
      </a:lvl1pPr>
    </p:titleStyle>
    <p:bodyStyle>
      <a:lvl1pPr marL="0">
        <a:defRPr sz="1300"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08742">
        <a:defRPr>
          <a:latin typeface="+mn-lt"/>
          <a:ea typeface="+mn-ea"/>
          <a:cs typeface="+mn-cs"/>
        </a:defRPr>
      </a:lvl2pPr>
      <a:lvl3pPr marL="1217483">
        <a:defRPr>
          <a:latin typeface="+mn-lt"/>
          <a:ea typeface="+mn-ea"/>
          <a:cs typeface="+mn-cs"/>
        </a:defRPr>
      </a:lvl3pPr>
      <a:lvl4pPr marL="1826225">
        <a:defRPr>
          <a:latin typeface="+mn-lt"/>
          <a:ea typeface="+mn-ea"/>
          <a:cs typeface="+mn-cs"/>
        </a:defRPr>
      </a:lvl4pPr>
      <a:lvl5pPr marL="2434965">
        <a:defRPr>
          <a:latin typeface="+mn-lt"/>
          <a:ea typeface="+mn-ea"/>
          <a:cs typeface="+mn-cs"/>
        </a:defRPr>
      </a:lvl5pPr>
      <a:lvl6pPr marL="3043707">
        <a:defRPr>
          <a:latin typeface="+mn-lt"/>
          <a:ea typeface="+mn-ea"/>
          <a:cs typeface="+mn-cs"/>
        </a:defRPr>
      </a:lvl6pPr>
      <a:lvl7pPr marL="3652448">
        <a:defRPr>
          <a:latin typeface="+mn-lt"/>
          <a:ea typeface="+mn-ea"/>
          <a:cs typeface="+mn-cs"/>
        </a:defRPr>
      </a:lvl7pPr>
      <a:lvl8pPr marL="4261190">
        <a:defRPr>
          <a:latin typeface="+mn-lt"/>
          <a:ea typeface="+mn-ea"/>
          <a:cs typeface="+mn-cs"/>
        </a:defRPr>
      </a:lvl8pPr>
      <a:lvl9pPr marL="486993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742">
        <a:defRPr>
          <a:latin typeface="+mn-lt"/>
          <a:ea typeface="+mn-ea"/>
          <a:cs typeface="+mn-cs"/>
        </a:defRPr>
      </a:lvl2pPr>
      <a:lvl3pPr marL="1217483">
        <a:defRPr>
          <a:latin typeface="+mn-lt"/>
          <a:ea typeface="+mn-ea"/>
          <a:cs typeface="+mn-cs"/>
        </a:defRPr>
      </a:lvl3pPr>
      <a:lvl4pPr marL="1826225">
        <a:defRPr>
          <a:latin typeface="+mn-lt"/>
          <a:ea typeface="+mn-ea"/>
          <a:cs typeface="+mn-cs"/>
        </a:defRPr>
      </a:lvl4pPr>
      <a:lvl5pPr marL="2434965">
        <a:defRPr>
          <a:latin typeface="+mn-lt"/>
          <a:ea typeface="+mn-ea"/>
          <a:cs typeface="+mn-cs"/>
        </a:defRPr>
      </a:lvl5pPr>
      <a:lvl6pPr marL="3043707">
        <a:defRPr>
          <a:latin typeface="+mn-lt"/>
          <a:ea typeface="+mn-ea"/>
          <a:cs typeface="+mn-cs"/>
        </a:defRPr>
      </a:lvl6pPr>
      <a:lvl7pPr marL="3652448">
        <a:defRPr>
          <a:latin typeface="+mn-lt"/>
          <a:ea typeface="+mn-ea"/>
          <a:cs typeface="+mn-cs"/>
        </a:defRPr>
      </a:lvl7pPr>
      <a:lvl8pPr marL="4261190">
        <a:defRPr>
          <a:latin typeface="+mn-lt"/>
          <a:ea typeface="+mn-ea"/>
          <a:cs typeface="+mn-cs"/>
        </a:defRPr>
      </a:lvl8pPr>
      <a:lvl9pPr marL="486993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7344" userDrawn="1">
          <p15:clr>
            <a:srgbClr val="F26B43"/>
          </p15:clr>
        </p15:guide>
        <p15:guide id="4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70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44029" y="-570070"/>
            <a:ext cx="184731" cy="46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396" dirty="0">
              <a:latin typeface="Roboto" panose="02000000000000000000" pitchFamily="2" charset="0"/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57289B1E-6502-7846-BDBE-B8F9D5F5584B}"/>
              </a:ext>
            </a:extLst>
          </p:cNvPr>
          <p:cNvSpPr txBox="1">
            <a:spLocks/>
          </p:cNvSpPr>
          <p:nvPr/>
        </p:nvSpPr>
        <p:spPr>
          <a:xfrm>
            <a:off x="433373" y="336251"/>
            <a:ext cx="6395445" cy="4438949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algn="ctr" defTabSz="914400"/>
            <a:r>
              <a:rPr lang="ru-RU" sz="4000" b="1" kern="0" dirty="0">
                <a:solidFill>
                  <a:srgbClr val="4D4D4D"/>
                </a:solidFill>
              </a:rPr>
              <a:t>Реализация национальных проектов на территории городского округа Красноуфимск</a:t>
            </a:r>
            <a:endParaRPr lang="en-US" sz="4000" b="1" kern="0" dirty="0">
              <a:solidFill>
                <a:srgbClr val="4D4D4D"/>
              </a:solidFill>
            </a:endParaRPr>
          </a:p>
          <a:p>
            <a:pPr defTabSz="914400"/>
            <a:endParaRPr lang="ru-RU" sz="1600" b="1" kern="0" dirty="0">
              <a:solidFill>
                <a:srgbClr val="4D4D4D"/>
              </a:solidFill>
            </a:endParaRPr>
          </a:p>
          <a:p>
            <a:pPr algn="ctr" defTabSz="914400"/>
            <a:r>
              <a:rPr lang="ru-RU" sz="3000" b="1" kern="0" dirty="0">
                <a:solidFill>
                  <a:srgbClr val="4D4D4D"/>
                </a:solidFill>
              </a:rPr>
              <a:t>в период с 2019  по 2024 годы</a:t>
            </a:r>
            <a:endParaRPr lang="ru-RU" sz="6000" b="1" kern="0" dirty="0">
              <a:solidFill>
                <a:srgbClr val="4D4D4D"/>
              </a:solidFill>
            </a:endParaRPr>
          </a:p>
        </p:txBody>
      </p:sp>
      <p:sp>
        <p:nvSpPr>
          <p:cNvPr id="2" name="object 13">
            <a:extLst>
              <a:ext uri="{FF2B5EF4-FFF2-40B4-BE49-F238E27FC236}">
                <a16:creationId xmlns:a16="http://schemas.microsoft.com/office/drawing/2014/main" id="{CBA6BC51-6D9F-E2DE-C3AA-F10C4FA1A56E}"/>
              </a:ext>
            </a:extLst>
          </p:cNvPr>
          <p:cNvSpPr txBox="1"/>
          <p:nvPr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rgbClr val="275F9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>
              <a:lnSpc>
                <a:spcPts val="1664"/>
              </a:lnSpc>
            </a:pPr>
            <a:endParaRPr sz="1598" dirty="0">
              <a:solidFill>
                <a:srgbClr val="275F94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8ED8D4-ABA1-372D-5141-2CD53C5A6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10" y="4086292"/>
            <a:ext cx="2584928" cy="6889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E76317-A99F-6F07-A09F-AC64C8049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550" y="4177740"/>
            <a:ext cx="2164268" cy="506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DD569-68C5-CC95-1342-E2EF1DF0D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80" y="5117761"/>
            <a:ext cx="2414225" cy="591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CE836D-691B-A4FB-85A8-71E632621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206" y="4065825"/>
            <a:ext cx="2322777" cy="5974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F2E6E0-38EE-D0A7-06A7-ABAA0CF32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688" y="5111664"/>
            <a:ext cx="2292295" cy="5791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4C85D6-0384-D4CB-2117-D7C390CE6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6414" y="5111664"/>
            <a:ext cx="2036240" cy="6096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A1C49-C9C6-BAB6-3F28-0140CA92E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5125-98DD-05ED-2A3D-FA802754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«Образование»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FFF5CBE6-5111-F229-E8D3-60E3B9876CB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A6411946-1513-3B9B-DFD6-546039215855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270F01AD-7B77-F773-EE28-409EDF5D0A15}"/>
              </a:ext>
            </a:extLst>
          </p:cNvPr>
          <p:cNvSpPr/>
          <p:nvPr/>
        </p:nvSpPr>
        <p:spPr>
          <a:xfrm>
            <a:off x="1132054" y="1636497"/>
            <a:ext cx="9619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2024 год – в рамках программы «Регион для молодых» открыл свои двери молодежный центр «Космос»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8206AA-7B79-01F5-B22B-8558EECC3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04" y="2890198"/>
            <a:ext cx="5450296" cy="31640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DCB194-B09A-6C40-759F-A7FB74D92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2896294"/>
            <a:ext cx="4718713" cy="31519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3671A7-03F9-FB5F-F92A-87FF6096F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975" y="504974"/>
            <a:ext cx="232277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42A9-788B-41C7-1D16-1ED8A1CD0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F654-5FF8-B9F2-FD4A-591371FB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«Здравоохранение»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1EB69F9A-BCB9-9898-3E0B-B1929D95D2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02CBFE10-CF88-85D6-4CEB-2F41883B8B0F}"/>
              </a:ext>
            </a:extLst>
          </p:cNvPr>
          <p:cNvSpPr/>
          <p:nvPr/>
        </p:nvSpPr>
        <p:spPr>
          <a:xfrm>
            <a:off x="8043258" y="2351590"/>
            <a:ext cx="3468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2019 год - строительство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сортировочно-эвакуационной площадки</a:t>
            </a: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D02DE973-424E-ECEA-9DA7-AE4650ED90AF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55ACC7-01C1-D305-8878-FE3240471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407" y="3429000"/>
            <a:ext cx="4868193" cy="29236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7C15AA-DDB3-BB28-9613-00F4A62F0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67" y="2695074"/>
            <a:ext cx="5438340" cy="3629526"/>
          </a:xfrm>
          <a:prstGeom prst="rect">
            <a:avLst/>
          </a:prstGeom>
        </p:spPr>
      </p:pic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5EABEAC1-589E-34F0-3E70-2242AF4ED446}"/>
              </a:ext>
            </a:extLst>
          </p:cNvPr>
          <p:cNvSpPr/>
          <p:nvPr/>
        </p:nvSpPr>
        <p:spPr>
          <a:xfrm>
            <a:off x="1064942" y="1601303"/>
            <a:ext cx="3468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2019 год - строительство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детской поликлиники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BA3025-7EE9-7D25-75F1-0D06F99FF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407" y="505326"/>
            <a:ext cx="2036240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2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60C30-7257-C729-DE84-E4566DEB9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F859-2FE9-C358-57F1-EB3ED638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«Здравоохранение»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B7D6B9ED-6F31-E4E6-7BD4-97A4FFE111E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AABC992E-2410-EF8B-DD6F-CE146C76C063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C1EB269B-EC23-206D-EBB4-7AED6D7A9BB6}"/>
              </a:ext>
            </a:extLst>
          </p:cNvPr>
          <p:cNvSpPr/>
          <p:nvPr/>
        </p:nvSpPr>
        <p:spPr>
          <a:xfrm>
            <a:off x="1064942" y="1601303"/>
            <a:ext cx="34688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в</a:t>
            </a: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период 2021-2024 годов–в Красноуфимской ЦРБ проведены ремонты и  приобретено высокотехнологическое оборудование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F6545B-9810-9DF0-BCEC-23BFBDAF6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28" y="1344372"/>
            <a:ext cx="3838661" cy="21624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06285-0033-92BD-C0F5-D5EC3721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649" y="3799016"/>
            <a:ext cx="3699284" cy="20818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1D7760-A61D-3BA8-829A-7CFBBA814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58" y="3799016"/>
            <a:ext cx="3696318" cy="20818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36694A-84D7-9E68-4F22-DBA06BDF9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906" y="3799016"/>
            <a:ext cx="3699284" cy="20854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1CE9E-E4C1-9D71-EAD0-9F2C00B18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404" y="533400"/>
            <a:ext cx="2036240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1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FE2DB-7E42-3F5E-6D45-0A247061C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727C-176A-DE49-72FA-C4673E9B7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«Жилье и городская среда»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D95DF978-7783-5350-FDAC-0BD08D27A8D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D000606F-AF40-5916-8666-19D301814051}"/>
              </a:ext>
            </a:extLst>
          </p:cNvPr>
          <p:cNvSpPr/>
          <p:nvPr/>
        </p:nvSpPr>
        <p:spPr>
          <a:xfrm>
            <a:off x="8043258" y="2351590"/>
            <a:ext cx="3468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2019 год – благоустройство парка культуры и отдыха 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им.Блюхера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29AB7BCB-1874-1E79-DBBC-21398C3364CC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C0DE3785-7ADA-EBFE-285D-5E0A34EC6FB0}"/>
              </a:ext>
            </a:extLst>
          </p:cNvPr>
          <p:cNvSpPr/>
          <p:nvPr/>
        </p:nvSpPr>
        <p:spPr>
          <a:xfrm>
            <a:off x="1064942" y="1601303"/>
            <a:ext cx="3468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2019 год – благоустройство набережной 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р.Уфа</a:t>
            </a: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(1 этап)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A1DB29-6554-5472-738A-C510087D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7" y="2351590"/>
            <a:ext cx="3535986" cy="26458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B4DFEC-8E5E-063A-6754-D7343F095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172" y="3839142"/>
            <a:ext cx="3462828" cy="23166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925F12-6D8F-12E9-A7F9-ED56BF924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222" y="3575151"/>
            <a:ext cx="3709182" cy="27818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CF64AC-97A6-03C4-BFD0-ACE64BAB5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469" y="500962"/>
            <a:ext cx="2292295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7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04040-F15E-672D-D020-16CE44B6C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6C507-C95C-02BE-7DF1-8A22AF07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«Жилье и городская среда»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F44FA188-5678-33DD-C65F-C875BA9AEC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887A173E-0E31-2CFC-15DA-8C5FE3F9D775}"/>
              </a:ext>
            </a:extLst>
          </p:cNvPr>
          <p:cNvSpPr/>
          <p:nvPr/>
        </p:nvSpPr>
        <p:spPr>
          <a:xfrm>
            <a:off x="6302267" y="1820483"/>
            <a:ext cx="4453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2020 год – благоустройство набережной 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р.Уфа</a:t>
            </a: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(2 этап)</a:t>
            </a: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0563CA00-2ABF-6201-C855-B54F493E9BB1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8182EB77-BF61-A582-FD46-7AD4BA914BD4}"/>
              </a:ext>
            </a:extLst>
          </p:cNvPr>
          <p:cNvSpPr/>
          <p:nvPr/>
        </p:nvSpPr>
        <p:spPr>
          <a:xfrm>
            <a:off x="679935" y="1188036"/>
            <a:ext cx="34688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2020 год – строительство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жилого дома по </a:t>
            </a:r>
            <a:r>
              <a:rPr lang="ru-RU" sz="1600" dirty="0" err="1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ул.Кирова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(80 квартир) – для детей-сирот и для переселения граждан из ветхого жилья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5651F-394A-D41C-59F3-1F7084D28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58" y="2824298"/>
            <a:ext cx="2877561" cy="29263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11D6A2-C021-B6F6-897E-15704C20F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903" y="4053920"/>
            <a:ext cx="2859272" cy="27800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49E56-0327-E680-CD16-0738C6A01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989" y="2866974"/>
            <a:ext cx="2773920" cy="28836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56594-937A-7A96-84B7-1AC40C11A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8169" y="3037677"/>
            <a:ext cx="2719052" cy="27129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7C3277-A99B-16F9-7067-5C9423CE2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115" y="528198"/>
            <a:ext cx="2292295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8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7C13C-CF37-4654-1A6B-585B4F0AF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41F06-B77B-6144-F22F-D9788662C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«Жилье и городская среда»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23E426F4-E684-AB83-8071-BD00E4C3421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7901FD94-9A1A-3280-89C6-9FF87291C8F0}"/>
              </a:ext>
            </a:extLst>
          </p:cNvPr>
          <p:cNvSpPr/>
          <p:nvPr/>
        </p:nvSpPr>
        <p:spPr>
          <a:xfrm>
            <a:off x="4676938" y="1220689"/>
            <a:ext cx="5765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2021 год – начало работ по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благоустройству </a:t>
            </a:r>
            <a:r>
              <a:rPr lang="ru-RU" sz="1600" dirty="0" err="1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ул.Советская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(1 этап) (реализация проекта - победителя во Всероссийском конкурсе лучших проектов создания комфортной городской среды</a:t>
            </a:r>
          </a:p>
          <a:p>
            <a:pPr lvl="0" algn="ctr" defTabSz="457200">
              <a:defRPr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в категории «малые города»)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91FEDDF0-64EE-65ED-8A88-B7E7ED334C1F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51AEDC80-0AF3-33E8-3724-41220FF52511}"/>
              </a:ext>
            </a:extLst>
          </p:cNvPr>
          <p:cNvSpPr/>
          <p:nvPr/>
        </p:nvSpPr>
        <p:spPr>
          <a:xfrm>
            <a:off x="679935" y="1188036"/>
            <a:ext cx="34688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2021 год – строительство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жилого дома по ул. Озерная (37 квартир) – для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работников сферы образования и здравоохранения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0664EB-99FB-6C96-425F-394242340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35" y="2521451"/>
            <a:ext cx="3871296" cy="26641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62B378-91EB-BA87-3DE2-8E88031F3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373" y="3429000"/>
            <a:ext cx="4679548" cy="30984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B491DE-1F92-38BC-747D-56AEA3232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628" y="2265254"/>
            <a:ext cx="2097206" cy="26154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C3451E-66E0-B8E5-2FE3-5C2C5F8D8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392" y="411430"/>
            <a:ext cx="2292295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51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3DD22-1DCB-8151-BC78-4897D348D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C92E-BF38-7017-0E6C-D4E0157BF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«Жилье и городская среда»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DB92D758-59A8-B5F6-95D0-3E6C1D18AB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8F755E75-A0E6-327A-7076-368B544C3BD0}"/>
              </a:ext>
            </a:extLst>
          </p:cNvPr>
          <p:cNvSpPr/>
          <p:nvPr/>
        </p:nvSpPr>
        <p:spPr>
          <a:xfrm>
            <a:off x="1293779" y="1458151"/>
            <a:ext cx="88424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2022 год – благоустройство ул. Советская (2 этап) (реализация проекта - победителя во Всероссийском конкурсе лучших проектов создания комфортной городской среды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в категории «малые города»)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8910D28C-9144-1B77-1460-4B799483DB39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DB71E2-B8CB-6110-D18E-786AB2A58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794" y="2545720"/>
            <a:ext cx="1987468" cy="2487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A1009A-9F29-E678-09FB-8E23A805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95" y="2551817"/>
            <a:ext cx="1987468" cy="24812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078EAB-A48C-F310-D16B-23DD772CF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262" y="533400"/>
            <a:ext cx="2292295" cy="5791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782D9A-1D58-41EF-01F2-AEC4D2BD8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599" y="2545720"/>
            <a:ext cx="2981202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44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93DBF-244F-975A-F9ED-344DF9CFC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4762-7AF2-3729-8A2B-D17D40C9C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«Жилье и городская среда»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78F876DA-62C6-ACFC-3B0F-0707E6BD05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51D2F68C-DDC1-742A-9049-02CC35742C24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0D6BF927-D968-4C49-02D8-AD411D4F33BC}"/>
              </a:ext>
            </a:extLst>
          </p:cNvPr>
          <p:cNvSpPr/>
          <p:nvPr/>
        </p:nvSpPr>
        <p:spPr>
          <a:xfrm>
            <a:off x="679935" y="1188036"/>
            <a:ext cx="3468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2023 год – благоустройство 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ул.Мизерова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84BBEF-1C03-446C-2875-E3DC83FFD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09" y="534896"/>
            <a:ext cx="2292295" cy="5791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60D5CA-9CD8-64DC-1339-2187416F1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642" y="3271734"/>
            <a:ext cx="2975106" cy="22313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EB4714-B262-BE11-C608-CF689DAFC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359" y="1772811"/>
            <a:ext cx="4127350" cy="23044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665AAE-62AD-8F11-6B35-E74162F16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35" y="2172092"/>
            <a:ext cx="3307244" cy="19052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98097F-00A1-2B09-FEC8-CEB8276B1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518" y="4493525"/>
            <a:ext cx="3072650" cy="23044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BF71F8-E9BB-DB9C-9985-529199C5ED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4338626"/>
            <a:ext cx="3109229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16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9436F-3256-69B4-ED0A-23AD33674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0EFA-FF9D-2A95-1FA8-33EADD2F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«Жилье и городская среда»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BC0DFA71-F452-39BF-4254-8F7A4DCF76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BEAAF994-26E7-CDC7-E194-5CAE1FB5C605}"/>
              </a:ext>
            </a:extLst>
          </p:cNvPr>
          <p:cNvSpPr/>
          <p:nvPr/>
        </p:nvSpPr>
        <p:spPr>
          <a:xfrm>
            <a:off x="6302267" y="1820483"/>
            <a:ext cx="4453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2024 год – модернизация сетей уличного освещения</a:t>
            </a: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5776CC7F-742E-8DEE-C35F-B89A8462A1F1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5AB4B569-963D-9974-DCF1-FBCF0AC2CE8B}"/>
              </a:ext>
            </a:extLst>
          </p:cNvPr>
          <p:cNvSpPr/>
          <p:nvPr/>
        </p:nvSpPr>
        <p:spPr>
          <a:xfrm>
            <a:off x="679935" y="1188036"/>
            <a:ext cx="34688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2024 год – строительство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жилого дома по ул. Ухтомского (95 квартир) – для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работников сферы образования и здравоохранения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11FEC6-DCF3-737E-8715-C267E9710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66" y="2994059"/>
            <a:ext cx="4679548" cy="29972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7F366C-83C9-BC21-3ECF-0FEBC0580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853" y="2994059"/>
            <a:ext cx="5986791" cy="26763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81820B-C138-DCF6-7D8C-BA5A5C016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571" y="533400"/>
            <a:ext cx="2292295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35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CD94D-DFBE-E57D-D0E3-E360C2C4A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845D-E7E6-AEE9-B079-4318AB6DA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«демография»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25C41A9E-7938-9718-1927-3A4F95E004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35F9C7E6-95AB-CED5-3DA2-C01F08E4AD19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35E3A531-02A1-998D-0062-C36E4EF0B012}"/>
              </a:ext>
            </a:extLst>
          </p:cNvPr>
          <p:cNvSpPr/>
          <p:nvPr/>
        </p:nvSpPr>
        <p:spPr>
          <a:xfrm>
            <a:off x="1064942" y="1601303"/>
            <a:ext cx="77421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2019 год – строительство спортивных площадок для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занятий уличной гимнастикой и выполнения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норм ГТО: ул. Металлистов (МАУ «ФОЦ «Сокол»)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и на территории КСК «Центральный»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AEF729-2CA5-8CA5-87C3-A6C7DF5A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35" y="3182587"/>
            <a:ext cx="3731075" cy="24873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2FD0EA-06BF-62B0-F1BA-A01DD32CC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873" y="3428153"/>
            <a:ext cx="2920237" cy="2188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427BE3-FD74-8FC3-1212-96FBD77E6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16236"/>
            <a:ext cx="2584928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2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3642921D-FDFC-0C43-FB95-9BBDAB3764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02448"/>
              </p:ext>
            </p:extLst>
          </p:nvPr>
        </p:nvGraphicFramePr>
        <p:xfrm>
          <a:off x="924127" y="749030"/>
          <a:ext cx="7144426" cy="4299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1598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3E8DF-AF6E-DD06-C4E7-FD5D29F7A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C495B-9025-CB6E-A70D-64E0CF06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«демография»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964A4851-54E7-255E-8285-AFF223F87B7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45ABB870-3E9C-9BA8-903E-57011157EB70}"/>
              </a:ext>
            </a:extLst>
          </p:cNvPr>
          <p:cNvSpPr/>
          <p:nvPr/>
        </p:nvSpPr>
        <p:spPr>
          <a:xfrm>
            <a:off x="7866796" y="1892460"/>
            <a:ext cx="34688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2020 год –реконструкция 3-го этажа 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ФОЦ«Сокол</a:t>
            </a: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» с обустройством тренажерного зала и зала единоборств</a:t>
            </a: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4B5F92DD-77E7-7F71-B42D-9B3CC79CB9E8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E89999DE-98AE-8099-EB6C-395CAD26FF5D}"/>
              </a:ext>
            </a:extLst>
          </p:cNvPr>
          <p:cNvSpPr/>
          <p:nvPr/>
        </p:nvSpPr>
        <p:spPr>
          <a:xfrm>
            <a:off x="380074" y="1353851"/>
            <a:ext cx="41636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2020 год – строительство спортивной площадки в 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мкр</a:t>
            </a: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. «Новый поселок» на территории МАОУ СШ №1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488474-DEF4-279B-3D59-482076EB2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391" y="3514087"/>
            <a:ext cx="2853175" cy="29629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730435-7149-EC07-0944-F4CE68FEB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74" y="2337120"/>
            <a:ext cx="2865368" cy="30116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0D9F90-9B1E-B031-2C20-53B5DD8CD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92" y="3136990"/>
            <a:ext cx="2883658" cy="28836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E06440-D318-760C-917C-2CE5DF58C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1039" y="3954803"/>
            <a:ext cx="2877561" cy="28775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051B46-5359-5629-7AE8-E0D289EFC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111" y="498094"/>
            <a:ext cx="2584928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42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E7A60-9441-7CF3-6A11-3B139A5D3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C9F2-E00B-717D-280E-6F8ED0D4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«демография»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0BCA6F5D-0C0E-6B3D-8B8B-7E18299633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B8B7BB8E-70DB-599F-2C17-E5CEE56221F5}"/>
              </a:ext>
            </a:extLst>
          </p:cNvPr>
          <p:cNvSpPr/>
          <p:nvPr/>
        </p:nvSpPr>
        <p:spPr>
          <a:xfrm>
            <a:off x="8043258" y="2351590"/>
            <a:ext cx="3468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2021 год – освещение лыжных трасс и стартовой поляны на лыжной базе</a:t>
            </a: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292AD227-605F-302F-8D55-4CE328DF0D57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9478F890-F043-766E-8827-67E45D89692C}"/>
              </a:ext>
            </a:extLst>
          </p:cNvPr>
          <p:cNvSpPr/>
          <p:nvPr/>
        </p:nvSpPr>
        <p:spPr>
          <a:xfrm>
            <a:off x="380074" y="1353851"/>
            <a:ext cx="4163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2021 год – построена 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воркаут</a:t>
            </a: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площадка по 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ул.Варгина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6BFEE6-764B-2B57-B1A3-7DA8AA564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91117"/>
            <a:ext cx="2072820" cy="27678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1282E0-5D9E-1F45-4690-A16157CF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381" y="2268251"/>
            <a:ext cx="2066723" cy="27617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7B75B7-3E88-4815-162C-051040F5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867" y="3617403"/>
            <a:ext cx="3981033" cy="22496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CF1D2F-1467-7DE3-E871-E9B20F7CF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6847" y="368946"/>
            <a:ext cx="2584928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3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1F9C2-65C7-532F-83AB-289DF71A7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7EAB-9A84-C0DD-1A84-FEDB54BB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«демография»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1D8C43CC-93CD-742A-75E1-1127E752C5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30F48695-918B-95C6-4F8B-D3A4FBB3BFCB}"/>
              </a:ext>
            </a:extLst>
          </p:cNvPr>
          <p:cNvSpPr/>
          <p:nvPr/>
        </p:nvSpPr>
        <p:spPr>
          <a:xfrm>
            <a:off x="8043258" y="2351590"/>
            <a:ext cx="34688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2022 год – проведена реконструкция лыжероллерной трассы с устройством ограждения и обустроена «Тропа здоровья»</a:t>
            </a: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33054003-302E-8A3B-6EC4-C5ACF22E6481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036BC77D-11CD-E7C9-07B8-5F8633D2A7C2}"/>
              </a:ext>
            </a:extLst>
          </p:cNvPr>
          <p:cNvSpPr/>
          <p:nvPr/>
        </p:nvSpPr>
        <p:spPr>
          <a:xfrm>
            <a:off x="380074" y="1353851"/>
            <a:ext cx="4163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2022 год – построен школьный стадион  МАОУ СШ № 9 (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ул.Селекционная</a:t>
            </a: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C14E3F-5EFF-A98A-CDF5-63851C716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645" y="3498881"/>
            <a:ext cx="2072820" cy="2908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BFF602-5A50-DCB9-B131-11E2730F9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733" y="3818949"/>
            <a:ext cx="3011685" cy="22679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455D41-3658-270C-C1A7-77DECA7FE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591" y="519651"/>
            <a:ext cx="2584928" cy="6889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C4DE2F-951A-ECA2-9C27-F2D84D0E3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51" y="2221007"/>
            <a:ext cx="3877392" cy="29080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167DE9-0B12-4832-8D3D-4D616FD35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5071" y="4356043"/>
            <a:ext cx="2624742" cy="196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61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5C9B1-E392-9751-87BD-177E8DE77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362EB-6CF2-3332-9D5B-1E94A374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«демография»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D12AD97E-EAD6-9BC8-7638-F0F74BC9A45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C7393DC2-7F32-B119-9FF4-EC514A80E3BF}"/>
              </a:ext>
            </a:extLst>
          </p:cNvPr>
          <p:cNvSpPr/>
          <p:nvPr/>
        </p:nvSpPr>
        <p:spPr>
          <a:xfrm>
            <a:off x="2840742" y="1447800"/>
            <a:ext cx="5106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2023 год – реконструкция спортивно-оздоровительного комплекса</a:t>
            </a: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8D22582A-8B2F-EF87-4501-843F6E17AAD6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7CC88E59-17A0-722B-A7DD-EB878A49614D}"/>
              </a:ext>
            </a:extLst>
          </p:cNvPr>
          <p:cNvSpPr/>
          <p:nvPr/>
        </p:nvSpPr>
        <p:spPr>
          <a:xfrm rot="10800000" flipV="1">
            <a:off x="108000" y="1463072"/>
            <a:ext cx="3253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2023 год –открытие аквацентра «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Акваленок</a:t>
            </a: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92C533-525E-38F1-1B9D-8D28904D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58" y="2496527"/>
            <a:ext cx="1932599" cy="14570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663A89-06E1-ED18-C98B-EFBAFDEBC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" y="4467962"/>
            <a:ext cx="1938696" cy="14570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3A791A-FC75-FD61-07A3-66A9855DA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138" y="4757870"/>
            <a:ext cx="2871465" cy="19165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B396F1-B4A2-6E3D-A3F0-5502795FB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138" y="2352962"/>
            <a:ext cx="2871465" cy="2152075"/>
          </a:xfrm>
          <a:prstGeom prst="rect">
            <a:avLst/>
          </a:prstGeom>
        </p:spPr>
      </p:pic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44E3718B-B9EB-BBEC-009E-55AD72EF6E54}"/>
              </a:ext>
            </a:extLst>
          </p:cNvPr>
          <p:cNvSpPr/>
          <p:nvPr/>
        </p:nvSpPr>
        <p:spPr>
          <a:xfrm>
            <a:off x="7401859" y="2352962"/>
            <a:ext cx="47901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2023 год – обустройство лыжероллерной трассы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966856-E3B9-E9B9-1AC3-BA6873982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9442" y="3428999"/>
            <a:ext cx="2005758" cy="26702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C3D8B3-F4CE-F742-7E0E-7DB8F7331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603" y="438505"/>
            <a:ext cx="2584928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29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240A8-4416-AECD-BE4D-FC64C37E9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9D3EE-F329-FBED-41BC-A5D516BB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«безопасные качественные дороги»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FB797429-F670-7ABD-E597-BBAEEBEA56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16E5A513-6B9A-A758-0342-DEC651FA68A8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3DD9A71D-8F82-666F-2EED-DBCA744F3363}"/>
              </a:ext>
            </a:extLst>
          </p:cNvPr>
          <p:cNvSpPr/>
          <p:nvPr/>
        </p:nvSpPr>
        <p:spPr>
          <a:xfrm>
            <a:off x="671280" y="1251107"/>
            <a:ext cx="4275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2021 год – завершен капитальный ремонт ул. Интернациональная (за 2019-2021 год освоено 192,8 млн. руб.)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0411A0-A1D3-2D21-8AEF-543AF54FE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12" y="2082104"/>
            <a:ext cx="4659477" cy="36850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792295-8BC6-9F3B-9582-1B7225DDF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178" y="491190"/>
            <a:ext cx="2584928" cy="6889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B2FE56-D49A-5822-D907-05FA6C1C0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641" y="2288159"/>
            <a:ext cx="5182049" cy="34567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D763A8-6030-9C18-F111-598F8C814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795" y="4334909"/>
            <a:ext cx="2990565" cy="1989691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E8C0C58-0AAD-5689-8C39-6E9224AF693E}"/>
              </a:ext>
            </a:extLst>
          </p:cNvPr>
          <p:cNvSpPr/>
          <p:nvPr/>
        </p:nvSpPr>
        <p:spPr>
          <a:xfrm>
            <a:off x="6692701" y="1318630"/>
            <a:ext cx="4275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2019 год – построен новый мост через 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р.Уфа</a:t>
            </a: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53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6D004-1700-781D-DBFF-3C142475B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82EE26C-76C8-02FE-07BF-9390D0A2D2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254112"/>
              </p:ext>
            </p:extLst>
          </p:nvPr>
        </p:nvGraphicFramePr>
        <p:xfrm>
          <a:off x="924127" y="749030"/>
          <a:ext cx="7144426" cy="4299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511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F87C-FF80-9BDF-C602-367284A2B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29DF-501F-E821-F5C1-0003DFAD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«Образование»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148E31DA-DFF0-7540-86C4-23474A4DC3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43325AAD-B271-2DB3-BBC8-8206FE4E86E1}"/>
              </a:ext>
            </a:extLst>
          </p:cNvPr>
          <p:cNvSpPr/>
          <p:nvPr/>
        </p:nvSpPr>
        <p:spPr>
          <a:xfrm>
            <a:off x="4528434" y="1736036"/>
            <a:ext cx="31717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2019 год – Многофункциональный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информационно-технологический центр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«Open Space» в МАОУ СШ №1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A4E8FA96-EF96-62FB-C4B7-973C7F1AE57E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B38DA389-E05A-F4A9-B187-E09925F1262C}"/>
              </a:ext>
            </a:extLst>
          </p:cNvPr>
          <p:cNvSpPr/>
          <p:nvPr/>
        </p:nvSpPr>
        <p:spPr>
          <a:xfrm>
            <a:off x="439300" y="1566759"/>
            <a:ext cx="3468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2019 год – «Цифровая библиотека» в  МАОУ СШ №3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CF89C1-49F6-83C4-1106-C2227C892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6" y="2714060"/>
            <a:ext cx="3981033" cy="25483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F0F02E-6A26-9B4F-AA3E-498376B1B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22" y="3812830"/>
            <a:ext cx="3755461" cy="2511770"/>
          </a:xfrm>
          <a:prstGeom prst="rect">
            <a:avLst/>
          </a:prstGeom>
        </p:spPr>
      </p:pic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1FD40345-1E25-F326-60D2-B166A30F8001}"/>
              </a:ext>
            </a:extLst>
          </p:cNvPr>
          <p:cNvSpPr/>
          <p:nvPr/>
        </p:nvSpPr>
        <p:spPr>
          <a:xfrm>
            <a:off x="8486823" y="1929230"/>
            <a:ext cx="3171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2019 год – р</a:t>
            </a:r>
            <a:r>
              <a:rPr lang="ru-RU" sz="1600" b="1" dirty="0" err="1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емонт</a:t>
            </a:r>
            <a:r>
              <a:rPr lang="ru-RU" sz="1600" b="1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спортивного зала </a:t>
            </a: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в МАОУ СШ №4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C3C204-C177-C945-11C1-C00B1139C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823" y="3178318"/>
            <a:ext cx="3231160" cy="24264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709E60-1560-6691-800B-901EE1F17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822" y="565042"/>
            <a:ext cx="232277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4C9E8-EA64-5604-B29A-03785B28C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76581-ACE6-E86A-D082-2DDEDC252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«Образование»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5F0A22B8-7B5C-6DEA-4531-673A77265A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A0AA7E08-93AF-494F-03E5-11722C2B642C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067F060E-5488-7D82-7B3D-F0A304E6057C}"/>
              </a:ext>
            </a:extLst>
          </p:cNvPr>
          <p:cNvSpPr/>
          <p:nvPr/>
        </p:nvSpPr>
        <p:spPr>
          <a:xfrm>
            <a:off x="306874" y="1396126"/>
            <a:ext cx="3468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2020 год – «Точка роста»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на базе  МАОУ СШ №3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FD17BF9D-3CFB-B143-5D22-30BE58D29207}"/>
              </a:ext>
            </a:extLst>
          </p:cNvPr>
          <p:cNvSpPr/>
          <p:nvPr/>
        </p:nvSpPr>
        <p:spPr>
          <a:xfrm>
            <a:off x="8486823" y="1929230"/>
            <a:ext cx="3171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2023 год – «Точка роста»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на базе  МАУО ОШ №7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CDDDD-C685-4A99-863D-C4F73352B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896216"/>
            <a:ext cx="2987299" cy="2871465"/>
          </a:xfrm>
          <a:prstGeom prst="rect">
            <a:avLst/>
          </a:prstGeom>
        </p:spPr>
      </p:pic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004ACC0E-5604-CE7F-0EF7-9116EC87848D}"/>
              </a:ext>
            </a:extLst>
          </p:cNvPr>
          <p:cNvSpPr/>
          <p:nvPr/>
        </p:nvSpPr>
        <p:spPr>
          <a:xfrm>
            <a:off x="4229039" y="1421963"/>
            <a:ext cx="3468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2021 год – «Точка роста»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на базе  МАОУ СШ №1 и № 2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867F41-ED1F-DA5F-F157-1262173F8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360" y="3262008"/>
            <a:ext cx="3334801" cy="25056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BE8043-BD07-DBF6-C187-6C8F2D4EF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430" y="3429000"/>
            <a:ext cx="3816562" cy="2146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66D515-84F4-57C2-3503-E9DBBFC65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046" y="430586"/>
            <a:ext cx="232277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81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1BC4C-62D7-1FD7-6B72-DF8F6273A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351AA-39B7-049F-B38F-8A5D8828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«Образование»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5EC82864-3F83-64DC-36DD-D4D9C570658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92D23376-F92E-DD89-1BA3-3EE9D318C606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CE69D5AA-ED22-EBD9-E66A-D00E9DC5E3C5}"/>
              </a:ext>
            </a:extLst>
          </p:cNvPr>
          <p:cNvSpPr/>
          <p:nvPr/>
        </p:nvSpPr>
        <p:spPr>
          <a:xfrm>
            <a:off x="439300" y="1566759"/>
            <a:ext cx="34688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2022 год –  в рамках  проекта «Модернизация системы общего (школьного) образования Свердловской области» капитально отремонтированы МАОУ СШ  № 9 и МАОУ ОШ № 4</a:t>
            </a:r>
          </a:p>
        </p:txBody>
      </p:sp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CF0B3C9F-EF52-79F7-1278-A6DB628E828F}"/>
              </a:ext>
            </a:extLst>
          </p:cNvPr>
          <p:cNvSpPr/>
          <p:nvPr/>
        </p:nvSpPr>
        <p:spPr>
          <a:xfrm>
            <a:off x="8093413" y="1929230"/>
            <a:ext cx="3565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2022 год – точки роста на базе  МАОУ СШ  № 9 и МАОУ ОШ № 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461706-668E-7E07-A98B-0C6244154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63" y="3429000"/>
            <a:ext cx="4215319" cy="23184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9B60D7-DF38-D95A-CE0D-32848215D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609" y="3531140"/>
            <a:ext cx="3816818" cy="25435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6FC0CC-E845-EFAA-4B9C-FFE8C5D44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109" y="588830"/>
            <a:ext cx="232277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41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27C3F-4F32-2AF0-6469-3823CED79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9B9EF-874C-5B66-788B-60DDDD48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«Образование»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1CEE29D7-934E-B568-EB26-47F2993F19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EEB9E564-5A3F-BBA0-A20E-6AC42B499926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F8212471-0910-6466-04BB-FF6E6A7475CA}"/>
              </a:ext>
            </a:extLst>
          </p:cNvPr>
          <p:cNvSpPr/>
          <p:nvPr/>
        </p:nvSpPr>
        <p:spPr>
          <a:xfrm>
            <a:off x="439300" y="1566759"/>
            <a:ext cx="3468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2023 год – введена в эксплуатацию школа на 550 мест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9EF56F-33A7-96D2-4852-6AD91F0DB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279" y="1447800"/>
            <a:ext cx="4314579" cy="24263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A0B743-3D83-9891-D351-CD748C916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58" y="2595016"/>
            <a:ext cx="2822693" cy="15850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342175-170E-BE91-EFD7-28CD11546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985" y="4623595"/>
            <a:ext cx="3340979" cy="18777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1570E4-0A41-3121-8833-01EA5B75F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52" y="4623595"/>
            <a:ext cx="3328704" cy="18777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C55B03-CD57-8FE0-A950-C7E73D33F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793" y="4623891"/>
            <a:ext cx="3328704" cy="18774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81F333-5FA9-8AB5-6C77-EF8B6AF2D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33400"/>
            <a:ext cx="232277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18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F9B27-702A-ED7C-9BE5-C5A53F663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855DD-B776-06C4-F4AD-A479C937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«Образование»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5002B938-0FA1-D96A-85E9-6D142D0F3E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174EA417-AD53-9513-6931-6F7C88BAE2E3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B3B5822D-B647-7A02-68AE-6E854D9ADDAF}"/>
              </a:ext>
            </a:extLst>
          </p:cNvPr>
          <p:cNvSpPr/>
          <p:nvPr/>
        </p:nvSpPr>
        <p:spPr>
          <a:xfrm>
            <a:off x="439300" y="1566759"/>
            <a:ext cx="3468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2023 год – технопарк «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Кванториум</a:t>
            </a: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C90D44-644B-1FA6-BDD5-41E6B3AEB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200" y="1415424"/>
            <a:ext cx="3045566" cy="17148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521317-1FFB-7115-042E-21F3E9D12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144" y="2151534"/>
            <a:ext cx="3523793" cy="19874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D9C2A0-4693-55DF-0B67-14E9F07AB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623" y="3897529"/>
            <a:ext cx="4060288" cy="22861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52DF10-EA72-6A08-9F84-6AE590764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03" y="2452982"/>
            <a:ext cx="4060288" cy="22861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5093B2-9F5A-304A-339A-AF5F30FE2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896" y="4190802"/>
            <a:ext cx="4060288" cy="22861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C4EE01-ECD6-CA6F-6D9F-9CDDF221F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33071"/>
            <a:ext cx="232277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07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94460-3BE1-D8B4-44AC-FBA4D7F3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D0D80-2424-6E4F-8EBD-381394E7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Нацпроект «Образование»</a:t>
            </a:r>
            <a:endParaRPr lang="ru-RU" b="1" dirty="0"/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B4F3172C-5F24-9E8A-6C46-1D24070251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271B1465-6B60-1C8C-6406-07224E420A21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275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2" name="Прямоугольник 6">
            <a:extLst>
              <a:ext uri="{FF2B5EF4-FFF2-40B4-BE49-F238E27FC236}">
                <a16:creationId xmlns:a16="http://schemas.microsoft.com/office/drawing/2014/main" id="{0D934435-7A6B-3581-6368-1F3F35C47DC3}"/>
              </a:ext>
            </a:extLst>
          </p:cNvPr>
          <p:cNvSpPr/>
          <p:nvPr/>
        </p:nvSpPr>
        <p:spPr>
          <a:xfrm>
            <a:off x="439300" y="1566759"/>
            <a:ext cx="85384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2024 год – капитальный ремонт  МАУО СШ №2 (</a:t>
            </a:r>
            <a:r>
              <a:rPr kumimoji="0" lang="ru-RU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ул.Высокая</a:t>
            </a:r>
            <a:r>
              <a:rPr kumimoji="0" lang="ru-RU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B9F0A6-880C-9F0F-406F-4C493898E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74" y="2858021"/>
            <a:ext cx="4925995" cy="30360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5294C3-9A28-CBD1-3253-A6F08DC3A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92945"/>
            <a:ext cx="2322777" cy="5974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8F225D-6C2A-49D8-9E77-E75EC1EFB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743" y="4157286"/>
            <a:ext cx="3401863" cy="22679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C3E4AF-089A-EDBA-0681-DDF3FD0F3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494" y="1770159"/>
            <a:ext cx="3787301" cy="213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1370"/>
      </p:ext>
    </p:extLst>
  </p:cSld>
  <p:clrMapOvr>
    <a:masterClrMapping/>
  </p:clrMapOvr>
</p:sld>
</file>

<file path=ppt/theme/theme1.xml><?xml version="1.0" encoding="utf-8"?>
<a:theme xmlns:a="http://schemas.openxmlformats.org/drawingml/2006/main" name="ANO Theme">
  <a:themeElements>
    <a:clrScheme name="AN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0040"/>
      </a:accent1>
      <a:accent2>
        <a:srgbClr val="271D7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A344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A344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16063" rIns="0" bIns="0" rtlCol="0">
        <a:spAutoFit/>
      </a:bodyPr>
      <a:lstStyle>
        <a:defPPr marL="16909" marR="101457" algn="l">
          <a:lnSpc>
            <a:spcPct val="102600"/>
          </a:lnSpc>
          <a:spcBef>
            <a:spcPts val="126"/>
          </a:spcBef>
          <a:defRPr sz="1300" spc="13" dirty="0">
            <a:solidFill>
              <a:srgbClr val="3C3C3B"/>
            </a:solidFill>
            <a:latin typeface="Roboto" panose="02000000000000000000" pitchFamily="2" charset="0"/>
            <a:ea typeface="Roboto" panose="02000000000000000000" pitchFamily="2" charset="0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4015</TotalTime>
  <Words>743</Words>
  <Application>Microsoft Office PowerPoint</Application>
  <PresentationFormat>Широкоэкранный</PresentationFormat>
  <Paragraphs>119</Paragraphs>
  <Slides>24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Bebas Neue Bold</vt:lpstr>
      <vt:lpstr>Roboto</vt:lpstr>
      <vt:lpstr>ANO Theme</vt:lpstr>
      <vt:lpstr>Презентация PowerPoint</vt:lpstr>
      <vt:lpstr>Презентация PowerPoint</vt:lpstr>
      <vt:lpstr>Презентация PowerPoint</vt:lpstr>
      <vt:lpstr>Нацпроект «Образование»</vt:lpstr>
      <vt:lpstr>Нацпроект «Образование»</vt:lpstr>
      <vt:lpstr>Нацпроект «Образование»</vt:lpstr>
      <vt:lpstr>Нацпроект «Образование»</vt:lpstr>
      <vt:lpstr>Нацпроект «Образование»</vt:lpstr>
      <vt:lpstr>Нацпроект «Образование»</vt:lpstr>
      <vt:lpstr>Нацпроект «Образование»</vt:lpstr>
      <vt:lpstr>Нацпроект «Здравоохранение»</vt:lpstr>
      <vt:lpstr>Нацпроект «Здравоохранение»</vt:lpstr>
      <vt:lpstr>Нацпроект «Жилье и городская среда»</vt:lpstr>
      <vt:lpstr>Нацпроект «Жилье и городская среда»</vt:lpstr>
      <vt:lpstr>Нацпроект «Жилье и городская среда»</vt:lpstr>
      <vt:lpstr>Нацпроект «Жилье и городская среда»</vt:lpstr>
      <vt:lpstr>Нацпроект «Жилье и городская среда»</vt:lpstr>
      <vt:lpstr>Нацпроект «Жилье и городская среда»</vt:lpstr>
      <vt:lpstr>Нацпроект «демография»</vt:lpstr>
      <vt:lpstr>Нацпроект «демография»</vt:lpstr>
      <vt:lpstr>Нацпроект «демография»</vt:lpstr>
      <vt:lpstr>Нацпроект «демография»</vt:lpstr>
      <vt:lpstr>Нацпроект «демография»</vt:lpstr>
      <vt:lpstr>Нацпроект «безопасные качественные дороги»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шаблон_презентации_красн</dc:title>
  <dc:subject/>
  <dc:creator/>
  <cp:keywords/>
  <dc:description/>
  <cp:lastModifiedBy>IT</cp:lastModifiedBy>
  <cp:revision>148</cp:revision>
  <dcterms:created xsi:type="dcterms:W3CDTF">2020-12-18T11:42:02Z</dcterms:created>
  <dcterms:modified xsi:type="dcterms:W3CDTF">2025-08-27T12:01:35Z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2020-05-10T10:00:00Z</vt:filetime>
  </property>
  <property fmtid="{D5CDD505-2E9C-101B-9397-08002B2CF9AE}" pid="3" name="Creator">
    <vt:lpwstr>Adobe Illustrator CS6 (Windows)</vt:lpwstr>
  </property>
  <property fmtid="{D5CDD505-2E9C-101B-9397-08002B2CF9AE}" pid="4" name="LastSaved">
    <vt:filetime>2020-12-18T10:00:00Z</vt:filetime>
  </property>
</Properties>
</file>